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Lst>
  <p:notesMasterIdLst>
    <p:notesMasterId r:id="rId45"/>
  </p:notesMasterIdLst>
  <p:handoutMasterIdLst>
    <p:handoutMasterId r:id="rId46"/>
  </p:handoutMasterIdLst>
  <p:sldIdLst>
    <p:sldId id="1381" r:id="rId6"/>
    <p:sldId id="1412" r:id="rId7"/>
    <p:sldId id="1535" r:id="rId8"/>
    <p:sldId id="1451" r:id="rId9"/>
    <p:sldId id="1503" r:id="rId10"/>
    <p:sldId id="1504" r:id="rId11"/>
    <p:sldId id="1531" r:id="rId12"/>
    <p:sldId id="1505" r:id="rId13"/>
    <p:sldId id="1506" r:id="rId14"/>
    <p:sldId id="1532" r:id="rId15"/>
    <p:sldId id="1508" r:id="rId16"/>
    <p:sldId id="1509" r:id="rId17"/>
    <p:sldId id="1533" r:id="rId18"/>
    <p:sldId id="1512" r:id="rId19"/>
    <p:sldId id="1513" r:id="rId20"/>
    <p:sldId id="1514" r:id="rId21"/>
    <p:sldId id="1510" r:id="rId22"/>
    <p:sldId id="1511" r:id="rId23"/>
    <p:sldId id="1534" r:id="rId24"/>
    <p:sldId id="1515" r:id="rId25"/>
    <p:sldId id="1516" r:id="rId26"/>
    <p:sldId id="1517" r:id="rId27"/>
    <p:sldId id="1518" r:id="rId28"/>
    <p:sldId id="1519" r:id="rId29"/>
    <p:sldId id="1520" r:id="rId30"/>
    <p:sldId id="1521" r:id="rId31"/>
    <p:sldId id="1524" r:id="rId32"/>
    <p:sldId id="1525" r:id="rId33"/>
    <p:sldId id="1522" r:id="rId34"/>
    <p:sldId id="1523" r:id="rId35"/>
    <p:sldId id="1527" r:id="rId36"/>
    <p:sldId id="1528" r:id="rId37"/>
    <p:sldId id="1537" r:id="rId38"/>
    <p:sldId id="1529" r:id="rId39"/>
    <p:sldId id="1538" r:id="rId40"/>
    <p:sldId id="1416" r:id="rId41"/>
    <p:sldId id="1417" r:id="rId42"/>
    <p:sldId id="1414" r:id="rId43"/>
    <p:sldId id="1132"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35FF1B32-12B8-492E-B6DA-DE5AF3A7929F}">
          <p14:sldIdLst>
            <p14:sldId id="1381"/>
            <p14:sldId id="1412"/>
            <p14:sldId id="1535"/>
            <p14:sldId id="1451"/>
            <p14:sldId id="1503"/>
            <p14:sldId id="1504"/>
            <p14:sldId id="1531"/>
            <p14:sldId id="1505"/>
            <p14:sldId id="1506"/>
            <p14:sldId id="1532"/>
            <p14:sldId id="1508"/>
            <p14:sldId id="1509"/>
            <p14:sldId id="1533"/>
            <p14:sldId id="1512"/>
            <p14:sldId id="1513"/>
            <p14:sldId id="1514"/>
            <p14:sldId id="1510"/>
            <p14:sldId id="1511"/>
            <p14:sldId id="1534"/>
            <p14:sldId id="1515"/>
            <p14:sldId id="1516"/>
            <p14:sldId id="1517"/>
            <p14:sldId id="1518"/>
            <p14:sldId id="1519"/>
            <p14:sldId id="1520"/>
            <p14:sldId id="1521"/>
            <p14:sldId id="1524"/>
            <p14:sldId id="1525"/>
            <p14:sldId id="1522"/>
            <p14:sldId id="1523"/>
            <p14:sldId id="1527"/>
            <p14:sldId id="1528"/>
            <p14:sldId id="1537"/>
            <p14:sldId id="1529"/>
            <p14:sldId id="1538"/>
            <p14:sldId id="1416"/>
            <p14:sldId id="1417"/>
            <p14:sldId id="1414"/>
            <p14:sldId id="1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9E49"/>
    <a:srgbClr val="FFFFFF"/>
    <a:srgbClr val="0072C6"/>
    <a:srgbClr val="00BCF2"/>
    <a:srgbClr val="7FBA0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8" autoAdjust="0"/>
    <p:restoredTop sz="85210" autoAdjust="0"/>
  </p:normalViewPr>
  <p:slideViewPr>
    <p:cSldViewPr snapToObjects="1">
      <p:cViewPr varScale="1">
        <p:scale>
          <a:sx n="111" d="100"/>
          <a:sy n="111" d="100"/>
        </p:scale>
        <p:origin x="426" y="96"/>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0"/>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26361-1F0D-45D8-AA20-624E492E77FC}" type="doc">
      <dgm:prSet loTypeId="urn:microsoft.com/office/officeart/2005/8/layout/chevron1" loCatId="process" qsTypeId="urn:microsoft.com/office/officeart/2005/8/quickstyle/simple1" qsCatId="simple" csTypeId="urn:microsoft.com/office/officeart/2005/8/colors/accent1_2" csCatId="accent1" phldr="1"/>
      <dgm:spPr/>
    </dgm:pt>
    <dgm:pt modelId="{4EA96D25-029A-4E7F-8002-3F57954A6A75}">
      <dgm:prSet phldrT="[Text]" custT="1"/>
      <dgm:spPr>
        <a:xfrm>
          <a:off x="3146" y="0"/>
          <a:ext cx="3833670" cy="1244120"/>
        </a:xfrm>
        <a:solidFill>
          <a:srgbClr val="00188F"/>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Segoe UI" pitchFamily="34" charset="0"/>
              <a:ea typeface="+mn-ea"/>
              <a:cs typeface="Segoe UI" pitchFamily="34" charset="0"/>
            </a:rPr>
            <a:t>Data</a:t>
          </a:r>
          <a:endParaRPr lang="en-US" sz="2000" dirty="0">
            <a:solidFill>
              <a:sysClr val="window" lastClr="FFFFFF"/>
            </a:solidFill>
            <a:latin typeface="Segoe UI" pitchFamily="34" charset="0"/>
            <a:ea typeface="+mn-ea"/>
            <a:cs typeface="Segoe UI" pitchFamily="34" charset="0"/>
          </a:endParaRPr>
        </a:p>
      </dgm:t>
    </dgm:pt>
    <dgm:pt modelId="{EC93F64B-F52D-4DE7-91B8-13C76560FD10}" type="parTrans" cxnId="{AFBF6289-67C6-46E6-8910-E8A9F6372505}">
      <dgm:prSet/>
      <dgm:spPr/>
      <dgm:t>
        <a:bodyPr/>
        <a:lstStyle/>
        <a:p>
          <a:endParaRPr lang="en-US" sz="2000">
            <a:latin typeface="Segoe UI" pitchFamily="34" charset="0"/>
            <a:ea typeface="Segoe UI" pitchFamily="34" charset="0"/>
            <a:cs typeface="Segoe UI" pitchFamily="34" charset="0"/>
          </a:endParaRPr>
        </a:p>
      </dgm:t>
    </dgm:pt>
    <dgm:pt modelId="{8EA0F859-F492-4E0C-B750-22C556569193}" type="sibTrans" cxnId="{AFBF6289-67C6-46E6-8910-E8A9F6372505}">
      <dgm:prSet/>
      <dgm:spPr/>
      <dgm:t>
        <a:bodyPr/>
        <a:lstStyle/>
        <a:p>
          <a:endParaRPr lang="en-US" sz="2000">
            <a:latin typeface="Segoe UI" pitchFamily="34" charset="0"/>
            <a:ea typeface="Segoe UI" pitchFamily="34" charset="0"/>
            <a:cs typeface="Segoe UI" pitchFamily="34" charset="0"/>
          </a:endParaRPr>
        </a:p>
      </dgm:t>
    </dgm:pt>
    <dgm:pt modelId="{EB2944F8-3F11-4EA6-ACA4-D02867F028F8}">
      <dgm:prSet phldrT="[Text]" custT="1"/>
      <dgm:spPr>
        <a:xfrm>
          <a:off x="3453450" y="0"/>
          <a:ext cx="3833670" cy="1244120"/>
        </a:xfrm>
        <a:solidFill>
          <a:srgbClr val="FF8C00"/>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Segoe UI" pitchFamily="34" charset="0"/>
              <a:ea typeface="+mn-ea"/>
              <a:cs typeface="Segoe UI" pitchFamily="34" charset="0"/>
            </a:rPr>
            <a:t>Knowledge</a:t>
          </a:r>
          <a:endParaRPr lang="en-US" sz="2000" dirty="0">
            <a:solidFill>
              <a:sysClr val="window" lastClr="FFFFFF"/>
            </a:solidFill>
            <a:latin typeface="Segoe UI" pitchFamily="34" charset="0"/>
            <a:ea typeface="+mn-ea"/>
            <a:cs typeface="Segoe UI" pitchFamily="34" charset="0"/>
          </a:endParaRPr>
        </a:p>
      </dgm:t>
    </dgm:pt>
    <dgm:pt modelId="{9E72F9E7-876D-486E-9BD9-0188F9E7E34D}" type="parTrans" cxnId="{45F63451-E7B4-4DF0-9E78-95624639C0A3}">
      <dgm:prSet/>
      <dgm:spPr/>
      <dgm:t>
        <a:bodyPr/>
        <a:lstStyle/>
        <a:p>
          <a:endParaRPr lang="en-US" sz="2000">
            <a:latin typeface="Segoe UI" pitchFamily="34" charset="0"/>
            <a:ea typeface="Segoe UI" pitchFamily="34" charset="0"/>
            <a:cs typeface="Segoe UI" pitchFamily="34" charset="0"/>
          </a:endParaRPr>
        </a:p>
      </dgm:t>
    </dgm:pt>
    <dgm:pt modelId="{3DF610A7-AB6E-49B0-8A95-D17CB3C7CDED}" type="sibTrans" cxnId="{45F63451-E7B4-4DF0-9E78-95624639C0A3}">
      <dgm:prSet/>
      <dgm:spPr/>
      <dgm:t>
        <a:bodyPr/>
        <a:lstStyle/>
        <a:p>
          <a:endParaRPr lang="en-US" sz="2000">
            <a:latin typeface="Segoe UI" pitchFamily="34" charset="0"/>
            <a:ea typeface="Segoe UI" pitchFamily="34" charset="0"/>
            <a:cs typeface="Segoe UI" pitchFamily="34" charset="0"/>
          </a:endParaRPr>
        </a:p>
      </dgm:t>
    </dgm:pt>
    <dgm:pt modelId="{B8CA47BF-36FF-4252-866A-9F659B25FCDF}">
      <dgm:prSet phldrT="[Text]" custT="1"/>
      <dgm:spPr>
        <a:xfrm>
          <a:off x="6903753" y="0"/>
          <a:ext cx="3833670" cy="1244120"/>
        </a:xfrm>
        <a:solidFill>
          <a:srgbClr val="009E49"/>
        </a:solidFill>
        <a:ln w="25400" cap="flat" cmpd="sng" algn="ctr">
          <a:solidFill>
            <a:sysClr val="window" lastClr="FFFFFF">
              <a:hueOff val="0"/>
              <a:satOff val="0"/>
              <a:lumOff val="0"/>
              <a:alphaOff val="0"/>
            </a:sysClr>
          </a:solidFill>
          <a:prstDash val="solid"/>
        </a:ln>
        <a:effectLst/>
      </dgm:spPr>
      <dgm:t>
        <a:bodyPr/>
        <a:lstStyle/>
        <a:p>
          <a:r>
            <a:rPr lang="en-US" sz="2000" dirty="0" smtClean="0">
              <a:solidFill>
                <a:sysClr val="window" lastClr="FFFFFF"/>
              </a:solidFill>
              <a:latin typeface="Segoe UI" pitchFamily="34" charset="0"/>
              <a:ea typeface="+mn-ea"/>
              <a:cs typeface="Segoe UI" pitchFamily="34" charset="0"/>
            </a:rPr>
            <a:t>Action</a:t>
          </a:r>
          <a:endParaRPr lang="en-US" sz="2000" dirty="0">
            <a:solidFill>
              <a:sysClr val="window" lastClr="FFFFFF"/>
            </a:solidFill>
            <a:latin typeface="Segoe UI" pitchFamily="34" charset="0"/>
            <a:ea typeface="+mn-ea"/>
            <a:cs typeface="Segoe UI" pitchFamily="34" charset="0"/>
          </a:endParaRPr>
        </a:p>
      </dgm:t>
    </dgm:pt>
    <dgm:pt modelId="{195EE366-BD3E-4378-9FB4-416F10994437}" type="parTrans" cxnId="{0C5303D7-3BED-4F91-AF09-720360CC0C15}">
      <dgm:prSet/>
      <dgm:spPr/>
      <dgm:t>
        <a:bodyPr/>
        <a:lstStyle/>
        <a:p>
          <a:endParaRPr lang="en-US" sz="2000">
            <a:latin typeface="Segoe UI" pitchFamily="34" charset="0"/>
            <a:ea typeface="Segoe UI" pitchFamily="34" charset="0"/>
            <a:cs typeface="Segoe UI" pitchFamily="34" charset="0"/>
          </a:endParaRPr>
        </a:p>
      </dgm:t>
    </dgm:pt>
    <dgm:pt modelId="{DF5E5EA1-760A-48BC-8D97-502EF77E3978}" type="sibTrans" cxnId="{0C5303D7-3BED-4F91-AF09-720360CC0C15}">
      <dgm:prSet/>
      <dgm:spPr/>
      <dgm:t>
        <a:bodyPr/>
        <a:lstStyle/>
        <a:p>
          <a:endParaRPr lang="en-US" sz="2000">
            <a:latin typeface="Segoe UI" pitchFamily="34" charset="0"/>
            <a:ea typeface="Segoe UI" pitchFamily="34" charset="0"/>
            <a:cs typeface="Segoe UI" pitchFamily="34" charset="0"/>
          </a:endParaRPr>
        </a:p>
      </dgm:t>
    </dgm:pt>
    <dgm:pt modelId="{68902A79-B2BB-42F5-BDF4-3CA1B18D0260}" type="pres">
      <dgm:prSet presAssocID="{6B126361-1F0D-45D8-AA20-624E492E77FC}" presName="Name0" presStyleCnt="0">
        <dgm:presLayoutVars>
          <dgm:dir/>
          <dgm:animLvl val="lvl"/>
          <dgm:resizeHandles val="exact"/>
        </dgm:presLayoutVars>
      </dgm:prSet>
      <dgm:spPr/>
    </dgm:pt>
    <dgm:pt modelId="{89FFB7C2-4687-48A1-8B3D-DFB0590338C9}" type="pres">
      <dgm:prSet presAssocID="{4EA96D25-029A-4E7F-8002-3F57954A6A75}" presName="parTxOnly" presStyleLbl="node1" presStyleIdx="0" presStyleCnt="3" custLinFactNeighborY="51532">
        <dgm:presLayoutVars>
          <dgm:chMax val="0"/>
          <dgm:chPref val="0"/>
          <dgm:bulletEnabled val="1"/>
        </dgm:presLayoutVars>
      </dgm:prSet>
      <dgm:spPr>
        <a:prstGeom prst="chevron">
          <a:avLst/>
        </a:prstGeom>
      </dgm:spPr>
      <dgm:t>
        <a:bodyPr/>
        <a:lstStyle/>
        <a:p>
          <a:endParaRPr lang="en-US"/>
        </a:p>
      </dgm:t>
    </dgm:pt>
    <dgm:pt modelId="{C325E524-498B-470E-934A-1CB28297D52B}" type="pres">
      <dgm:prSet presAssocID="{8EA0F859-F492-4E0C-B750-22C556569193}" presName="parTxOnlySpace" presStyleCnt="0"/>
      <dgm:spPr/>
    </dgm:pt>
    <dgm:pt modelId="{92BD868D-EA3A-4DEF-B317-FCCCC473EC97}" type="pres">
      <dgm:prSet presAssocID="{EB2944F8-3F11-4EA6-ACA4-D02867F028F8}" presName="parTxOnly" presStyleLbl="node1" presStyleIdx="1" presStyleCnt="3" custLinFactNeighborY="51532">
        <dgm:presLayoutVars>
          <dgm:chMax val="0"/>
          <dgm:chPref val="0"/>
          <dgm:bulletEnabled val="1"/>
        </dgm:presLayoutVars>
      </dgm:prSet>
      <dgm:spPr>
        <a:prstGeom prst="chevron">
          <a:avLst/>
        </a:prstGeom>
      </dgm:spPr>
      <dgm:t>
        <a:bodyPr/>
        <a:lstStyle/>
        <a:p>
          <a:endParaRPr lang="en-US"/>
        </a:p>
      </dgm:t>
    </dgm:pt>
    <dgm:pt modelId="{FF503EE8-9065-41FC-982C-14BA8EE9FE77}" type="pres">
      <dgm:prSet presAssocID="{3DF610A7-AB6E-49B0-8A95-D17CB3C7CDED}" presName="parTxOnlySpace" presStyleCnt="0"/>
      <dgm:spPr/>
    </dgm:pt>
    <dgm:pt modelId="{7F2546D3-3C41-4666-9014-C9455364C24F}" type="pres">
      <dgm:prSet presAssocID="{B8CA47BF-36FF-4252-866A-9F659B25FCDF}" presName="parTxOnly" presStyleLbl="node1" presStyleIdx="2" presStyleCnt="3" custLinFactNeighborY="51532">
        <dgm:presLayoutVars>
          <dgm:chMax val="0"/>
          <dgm:chPref val="0"/>
          <dgm:bulletEnabled val="1"/>
        </dgm:presLayoutVars>
      </dgm:prSet>
      <dgm:spPr>
        <a:prstGeom prst="chevron">
          <a:avLst/>
        </a:prstGeom>
      </dgm:spPr>
      <dgm:t>
        <a:bodyPr/>
        <a:lstStyle/>
        <a:p>
          <a:endParaRPr lang="en-US"/>
        </a:p>
      </dgm:t>
    </dgm:pt>
  </dgm:ptLst>
  <dgm:cxnLst>
    <dgm:cxn modelId="{AFBF6289-67C6-46E6-8910-E8A9F6372505}" srcId="{6B126361-1F0D-45D8-AA20-624E492E77FC}" destId="{4EA96D25-029A-4E7F-8002-3F57954A6A75}" srcOrd="0" destOrd="0" parTransId="{EC93F64B-F52D-4DE7-91B8-13C76560FD10}" sibTransId="{8EA0F859-F492-4E0C-B750-22C556569193}"/>
    <dgm:cxn modelId="{C0A32D3C-27D0-42F9-8B5A-4FDA690D5F8B}" type="presOf" srcId="{B8CA47BF-36FF-4252-866A-9F659B25FCDF}" destId="{7F2546D3-3C41-4666-9014-C9455364C24F}" srcOrd="0" destOrd="0" presId="urn:microsoft.com/office/officeart/2005/8/layout/chevron1"/>
    <dgm:cxn modelId="{D7888156-9F6E-4AE6-9202-7C19D12D6048}" type="presOf" srcId="{6B126361-1F0D-45D8-AA20-624E492E77FC}" destId="{68902A79-B2BB-42F5-BDF4-3CA1B18D0260}" srcOrd="0" destOrd="0" presId="urn:microsoft.com/office/officeart/2005/8/layout/chevron1"/>
    <dgm:cxn modelId="{B53F3669-1514-4DF3-AF0D-492974D21DA6}" type="presOf" srcId="{EB2944F8-3F11-4EA6-ACA4-D02867F028F8}" destId="{92BD868D-EA3A-4DEF-B317-FCCCC473EC97}" srcOrd="0" destOrd="0" presId="urn:microsoft.com/office/officeart/2005/8/layout/chevron1"/>
    <dgm:cxn modelId="{45F63451-E7B4-4DF0-9E78-95624639C0A3}" srcId="{6B126361-1F0D-45D8-AA20-624E492E77FC}" destId="{EB2944F8-3F11-4EA6-ACA4-D02867F028F8}" srcOrd="1" destOrd="0" parTransId="{9E72F9E7-876D-486E-9BD9-0188F9E7E34D}" sibTransId="{3DF610A7-AB6E-49B0-8A95-D17CB3C7CDED}"/>
    <dgm:cxn modelId="{676564FA-8495-40C0-97FA-B2D811342DEC}" type="presOf" srcId="{4EA96D25-029A-4E7F-8002-3F57954A6A75}" destId="{89FFB7C2-4687-48A1-8B3D-DFB0590338C9}" srcOrd="0" destOrd="0" presId="urn:microsoft.com/office/officeart/2005/8/layout/chevron1"/>
    <dgm:cxn modelId="{0C5303D7-3BED-4F91-AF09-720360CC0C15}" srcId="{6B126361-1F0D-45D8-AA20-624E492E77FC}" destId="{B8CA47BF-36FF-4252-866A-9F659B25FCDF}" srcOrd="2" destOrd="0" parTransId="{195EE366-BD3E-4378-9FB4-416F10994437}" sibTransId="{DF5E5EA1-760A-48BC-8D97-502EF77E3978}"/>
    <dgm:cxn modelId="{93DB55B7-8385-4294-88AD-45A7E07E8AAC}" type="presParOf" srcId="{68902A79-B2BB-42F5-BDF4-3CA1B18D0260}" destId="{89FFB7C2-4687-48A1-8B3D-DFB0590338C9}" srcOrd="0" destOrd="0" presId="urn:microsoft.com/office/officeart/2005/8/layout/chevron1"/>
    <dgm:cxn modelId="{1E012714-D556-4867-B1B9-80C533EBED95}" type="presParOf" srcId="{68902A79-B2BB-42F5-BDF4-3CA1B18D0260}" destId="{C325E524-498B-470E-934A-1CB28297D52B}" srcOrd="1" destOrd="0" presId="urn:microsoft.com/office/officeart/2005/8/layout/chevron1"/>
    <dgm:cxn modelId="{22FAF355-9D90-4472-A5DC-6516FF99C762}" type="presParOf" srcId="{68902A79-B2BB-42F5-BDF4-3CA1B18D0260}" destId="{92BD868D-EA3A-4DEF-B317-FCCCC473EC97}" srcOrd="2" destOrd="0" presId="urn:microsoft.com/office/officeart/2005/8/layout/chevron1"/>
    <dgm:cxn modelId="{8DD6A94A-D10D-455D-BB2F-8D74B1242839}" type="presParOf" srcId="{68902A79-B2BB-42F5-BDF4-3CA1B18D0260}" destId="{FF503EE8-9065-41FC-982C-14BA8EE9FE77}" srcOrd="3" destOrd="0" presId="urn:microsoft.com/office/officeart/2005/8/layout/chevron1"/>
    <dgm:cxn modelId="{013DF3BF-4FCA-42D7-8743-C3438FEC1D15}" type="presParOf" srcId="{68902A79-B2BB-42F5-BDF4-3CA1B18D0260}" destId="{7F2546D3-3C41-4666-9014-C9455364C24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FB7C2-4687-48A1-8B3D-DFB0590338C9}">
      <dsp:nvSpPr>
        <dsp:cNvPr id="0" name=""/>
        <dsp:cNvSpPr/>
      </dsp:nvSpPr>
      <dsp:spPr>
        <a:xfrm>
          <a:off x="3209" y="0"/>
          <a:ext cx="3909989" cy="1268887"/>
        </a:xfrm>
        <a:prstGeom prst="chevron">
          <a:avLst/>
        </a:prstGeom>
        <a:solidFill>
          <a:srgbClr val="00188F"/>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pitchFamily="34" charset="0"/>
              <a:ea typeface="+mn-ea"/>
              <a:cs typeface="Segoe UI" pitchFamily="34" charset="0"/>
            </a:rPr>
            <a:t>Data</a:t>
          </a:r>
          <a:endParaRPr lang="en-US" sz="2000" kern="1200" dirty="0">
            <a:solidFill>
              <a:sysClr val="window" lastClr="FFFFFF"/>
            </a:solidFill>
            <a:latin typeface="Segoe UI" pitchFamily="34" charset="0"/>
            <a:ea typeface="+mn-ea"/>
            <a:cs typeface="Segoe UI" pitchFamily="34" charset="0"/>
          </a:endParaRPr>
        </a:p>
      </dsp:txBody>
      <dsp:txXfrm>
        <a:off x="637653" y="0"/>
        <a:ext cx="2641102" cy="1268887"/>
      </dsp:txXfrm>
    </dsp:sp>
    <dsp:sp modelId="{92BD868D-EA3A-4DEF-B317-FCCCC473EC97}">
      <dsp:nvSpPr>
        <dsp:cNvPr id="0" name=""/>
        <dsp:cNvSpPr/>
      </dsp:nvSpPr>
      <dsp:spPr>
        <a:xfrm>
          <a:off x="3522199" y="0"/>
          <a:ext cx="3909989" cy="1268887"/>
        </a:xfrm>
        <a:prstGeom prst="chevron">
          <a:avLst/>
        </a:prstGeom>
        <a:solidFill>
          <a:srgbClr val="FF8C00"/>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pitchFamily="34" charset="0"/>
              <a:ea typeface="+mn-ea"/>
              <a:cs typeface="Segoe UI" pitchFamily="34" charset="0"/>
            </a:rPr>
            <a:t>Knowledge</a:t>
          </a:r>
          <a:endParaRPr lang="en-US" sz="2000" kern="1200" dirty="0">
            <a:solidFill>
              <a:sysClr val="window" lastClr="FFFFFF"/>
            </a:solidFill>
            <a:latin typeface="Segoe UI" pitchFamily="34" charset="0"/>
            <a:ea typeface="+mn-ea"/>
            <a:cs typeface="Segoe UI" pitchFamily="34" charset="0"/>
          </a:endParaRPr>
        </a:p>
      </dsp:txBody>
      <dsp:txXfrm>
        <a:off x="4156643" y="0"/>
        <a:ext cx="2641102" cy="1268887"/>
      </dsp:txXfrm>
    </dsp:sp>
    <dsp:sp modelId="{7F2546D3-3C41-4666-9014-C9455364C24F}">
      <dsp:nvSpPr>
        <dsp:cNvPr id="0" name=""/>
        <dsp:cNvSpPr/>
      </dsp:nvSpPr>
      <dsp:spPr>
        <a:xfrm>
          <a:off x="7041189" y="0"/>
          <a:ext cx="3909989" cy="1268887"/>
        </a:xfrm>
        <a:prstGeom prst="chevron">
          <a:avLst/>
        </a:prstGeom>
        <a:solidFill>
          <a:srgbClr val="009E49"/>
        </a:solidFill>
        <a:ln w="254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pitchFamily="34" charset="0"/>
              <a:ea typeface="+mn-ea"/>
              <a:cs typeface="Segoe UI" pitchFamily="34" charset="0"/>
            </a:rPr>
            <a:t>Action</a:t>
          </a:r>
          <a:endParaRPr lang="en-US" sz="2000" kern="1200" dirty="0">
            <a:solidFill>
              <a:sysClr val="window" lastClr="FFFFFF"/>
            </a:solidFill>
            <a:latin typeface="Segoe UI" pitchFamily="34" charset="0"/>
            <a:ea typeface="+mn-ea"/>
            <a:cs typeface="Segoe UI" pitchFamily="34" charset="0"/>
          </a:endParaRPr>
        </a:p>
      </dsp:txBody>
      <dsp:txXfrm>
        <a:off x="7675633" y="0"/>
        <a:ext cx="2641102" cy="1268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5/14/2014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5/14/2014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25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a:prstGeom prst="rect">
            <a:avLst/>
          </a:prstGeom>
        </p:spPr>
      </p:sp>
      <p:sp>
        <p:nvSpPr>
          <p:cNvPr id="3" name="Notes Placeholder 2"/>
          <p:cNvSpPr>
            <a:spLocks noGrp="1"/>
          </p:cNvSpPr>
          <p:nvPr>
            <p:ph type="body" idx="1"/>
          </p:nvPr>
        </p:nvSpPr>
        <p:spPr>
          <a:xfrm>
            <a:off x="708660" y="4451985"/>
            <a:ext cx="5669280" cy="421767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377940" y="8902343"/>
            <a:ext cx="707020" cy="468630"/>
          </a:xfrm>
          <a:prstGeom prst="rect">
            <a:avLst/>
          </a:prstGeom>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12" name="Date Placeholder 11"/>
          <p:cNvSpPr>
            <a:spLocks noGrp="1"/>
          </p:cNvSpPr>
          <p:nvPr>
            <p:ph type="dt" idx="14"/>
          </p:nvPr>
        </p:nvSpPr>
        <p:spPr/>
        <p:txBody>
          <a:bodyPr/>
          <a:lstStyle/>
          <a:p>
            <a:fld id="{64DAA8B1-71E0-4ED8-9A80-C398012240B1}" type="datetime8">
              <a:rPr lang="en-US" smtClean="0">
                <a:solidFill>
                  <a:prstClr val="black"/>
                </a:solidFill>
              </a:rPr>
              <a:pPr/>
              <a:t>5/14/2014 5:14 PM</a:t>
            </a:fld>
            <a:endParaRPr lang="en-US" dirty="0">
              <a:solidFill>
                <a:prstClr val="black"/>
              </a:solidFill>
            </a:endParaRPr>
          </a:p>
        </p:txBody>
      </p:sp>
      <p:sp>
        <p:nvSpPr>
          <p:cNvPr id="13" name="Footer Placeholder 12"/>
          <p:cNvSpPr>
            <a:spLocks noGrp="1"/>
          </p:cNvSpPr>
          <p:nvPr>
            <p:ph type="ftr" sz="quarter" idx="15"/>
          </p:nvPr>
        </p:nvSpPr>
        <p:spPr/>
        <p:txBody>
          <a:bodyPr/>
          <a:lstStyle/>
          <a:p>
            <a:pPr defTabSz="9401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3075443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667063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6009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33269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5/14/2014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62798-74D7-4A81-AFB0-77ED5864224B}" type="slidenum">
              <a:rPr lang="en-US" smtClean="0"/>
              <a:t>12</a:t>
            </a:fld>
            <a:endParaRPr lang="en-US"/>
          </a:p>
        </p:txBody>
      </p:sp>
    </p:spTree>
    <p:extLst>
      <p:ext uri="{BB962C8B-B14F-4D97-AF65-F5344CB8AC3E}">
        <p14:creationId xmlns:p14="http://schemas.microsoft.com/office/powerpoint/2010/main" val="125356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62798-74D7-4A81-AFB0-77ED5864224B}" type="slidenum">
              <a:rPr lang="en-US" smtClean="0"/>
              <a:t>13</a:t>
            </a:fld>
            <a:endParaRPr lang="en-US"/>
          </a:p>
        </p:txBody>
      </p:sp>
    </p:spTree>
    <p:extLst>
      <p:ext uri="{BB962C8B-B14F-4D97-AF65-F5344CB8AC3E}">
        <p14:creationId xmlns:p14="http://schemas.microsoft.com/office/powerpoint/2010/main" val="279641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693EB-0187-43EE-898B-30AA7FBF9489}" type="slidenum">
              <a:rPr lang="en-US" smtClean="0"/>
              <a:t>27</a:t>
            </a:fld>
            <a:endParaRPr lang="en-US"/>
          </a:p>
        </p:txBody>
      </p:sp>
    </p:spTree>
    <p:extLst>
      <p:ext uri="{BB962C8B-B14F-4D97-AF65-F5344CB8AC3E}">
        <p14:creationId xmlns:p14="http://schemas.microsoft.com/office/powerpoint/2010/main" val="197873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693EB-0187-43EE-898B-30AA7FBF9489}" type="slidenum">
              <a:rPr lang="en-US" smtClean="0"/>
              <a:t>28</a:t>
            </a:fld>
            <a:endParaRPr lang="en-US"/>
          </a:p>
        </p:txBody>
      </p:sp>
    </p:spTree>
    <p:extLst>
      <p:ext uri="{BB962C8B-B14F-4D97-AF65-F5344CB8AC3E}">
        <p14:creationId xmlns:p14="http://schemas.microsoft.com/office/powerpoint/2010/main" val="3832222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C693EB-0187-43EE-898B-30AA7FBF9489}" type="slidenum">
              <a:rPr lang="en-US" smtClean="0"/>
              <a:t>29</a:t>
            </a:fld>
            <a:endParaRPr lang="en-US"/>
          </a:p>
        </p:txBody>
      </p:sp>
    </p:spTree>
    <p:extLst>
      <p:ext uri="{BB962C8B-B14F-4D97-AF65-F5344CB8AC3E}">
        <p14:creationId xmlns:p14="http://schemas.microsoft.com/office/powerpoint/2010/main" val="353476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62798-74D7-4A81-AFB0-77ED5864224B}" type="slidenum">
              <a:rPr lang="en-US" smtClean="0"/>
              <a:t>32</a:t>
            </a:fld>
            <a:endParaRPr lang="en-US"/>
          </a:p>
        </p:txBody>
      </p:sp>
    </p:spTree>
    <p:extLst>
      <p:ext uri="{BB962C8B-B14F-4D97-AF65-F5344CB8AC3E}">
        <p14:creationId xmlns:p14="http://schemas.microsoft.com/office/powerpoint/2010/main" val="214339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FA39BBE-9C02-414E-B2B7-3F83C572A353}" type="datetime1">
              <a:rPr lang="en-US" smtClean="0">
                <a:solidFill>
                  <a:prstClr val="black"/>
                </a:solidFill>
              </a:rPr>
              <a:pPr/>
              <a:t>5/14/2014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097935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Solid">
    <p:bg>
      <p:bgPr>
        <a:solidFill>
          <a:schemeClr val="bg1"/>
        </a:solidFill>
        <a:effectLst/>
      </p:bgPr>
    </p:bg>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1" y="-8626"/>
            <a:ext cx="12438062" cy="7004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userDrawn="1"/>
        </p:nvSpPr>
        <p:spPr bwMode="auto">
          <a:xfrm>
            <a:off x="277814" y="296864"/>
            <a:ext cx="6397624" cy="6400799"/>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1456836"/>
            <a:ext cx="5486399" cy="897427"/>
          </a:xfrm>
          <a:prstGeom prst="rect">
            <a:avLst/>
          </a:prstGeom>
        </p:spPr>
        <p:txBody>
          <a:bodyPr/>
          <a:lstStyle>
            <a:lvl1pPr>
              <a:defRPr sz="5200" baseline="0">
                <a:solidFill>
                  <a:schemeClr val="bg1"/>
                </a:solidFill>
              </a:defRPr>
            </a:lvl1pPr>
          </a:lstStyle>
          <a:p>
            <a:r>
              <a:rPr lang="en-US" dirty="0" smtClean="0"/>
              <a:t>Headline here, second line here</a:t>
            </a:r>
            <a:endParaRPr lang="en-US" dirty="0"/>
          </a:p>
        </p:txBody>
      </p:sp>
      <p:sp>
        <p:nvSpPr>
          <p:cNvPr id="3" name="Subtitle 2"/>
          <p:cNvSpPr>
            <a:spLocks noGrp="1"/>
          </p:cNvSpPr>
          <p:nvPr>
            <p:ph type="subTitle" idx="1" hasCustomPrompt="1"/>
          </p:nvPr>
        </p:nvSpPr>
        <p:spPr>
          <a:xfrm>
            <a:off x="274702" y="4440119"/>
            <a:ext cx="5486336" cy="1055382"/>
          </a:xfrm>
          <a:prstGeom prst="rect">
            <a:avLst/>
          </a:prstGeo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
        <p:nvSpPr>
          <p:cNvPr id="8" name="Text Placeholder 7"/>
          <p:cNvSpPr>
            <a:spLocks noGrp="1"/>
          </p:cNvSpPr>
          <p:nvPr>
            <p:ph type="body" sz="quarter" idx="10" hasCustomPrompt="1"/>
          </p:nvPr>
        </p:nvSpPr>
        <p:spPr>
          <a:xfrm>
            <a:off x="277813" y="3056731"/>
            <a:ext cx="5500687" cy="881063"/>
          </a:xfrm>
          <a:prstGeom prst="rect">
            <a:avLst/>
          </a:prstGeom>
        </p:spPr>
        <p:txBody>
          <a:bodyPr/>
          <a:lstStyle>
            <a:lvl1pPr marL="0" indent="0">
              <a:buNone/>
              <a:defRPr sz="2800" baseline="0">
                <a:solidFill>
                  <a:schemeClr val="bg1"/>
                </a:solidFill>
                <a:latin typeface="+mj-lt"/>
              </a:defRPr>
            </a:lvl1pPr>
            <a:lvl2pPr marL="342900" indent="0">
              <a:buNone/>
              <a:defRPr sz="1600">
                <a:solidFill>
                  <a:schemeClr val="bg1"/>
                </a:solidFill>
                <a:latin typeface="+mj-lt"/>
              </a:defRPr>
            </a:lvl2pPr>
            <a:lvl3pPr marL="571500" indent="0">
              <a:buNone/>
              <a:defRPr sz="1400">
                <a:solidFill>
                  <a:schemeClr val="bg1"/>
                </a:solidFill>
                <a:latin typeface="+mj-lt"/>
              </a:defRPr>
            </a:lvl3pPr>
            <a:lvl4pPr marL="800100" indent="0">
              <a:buNone/>
              <a:defRPr sz="1200">
                <a:solidFill>
                  <a:schemeClr val="bg1"/>
                </a:solidFill>
                <a:latin typeface="+mj-lt"/>
              </a:defRPr>
            </a:lvl4pPr>
            <a:lvl5pPr marL="1028700" indent="0">
              <a:buNone/>
              <a:defRPr sz="1200">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6899720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75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50pt Title/30pt Sub/Image 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8773" y="0"/>
            <a:ext cx="12455610" cy="7007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365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pic>
        <p:nvPicPr>
          <p:cNvPr id="12" name="Picture 11"/>
          <p:cNvPicPr>
            <a:picLocks noChangeAspect="1"/>
          </p:cNvPicPr>
          <p:nvPr userDrawn="1"/>
        </p:nvPicPr>
        <p:blipFill>
          <a:blip r:embed="rId2"/>
          <a:stretch>
            <a:fillRect/>
          </a:stretch>
        </p:blipFill>
        <p:spPr>
          <a:xfrm>
            <a:off x="6067938" y="3449833"/>
            <a:ext cx="607500" cy="607500"/>
          </a:xfrm>
          <a:prstGeom prst="rect">
            <a:avLst/>
          </a:prstGeom>
        </p:spPr>
      </p:pic>
    </p:spTree>
    <p:extLst>
      <p:ext uri="{BB962C8B-B14F-4D97-AF65-F5344CB8AC3E}">
        <p14:creationId xmlns:p14="http://schemas.microsoft.com/office/powerpoint/2010/main" val="171877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4"/>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a:gradFill>
                  <a:gsLst>
                    <a:gs pos="2917">
                      <a:schemeClr val="bg1"/>
                    </a:gs>
                    <a:gs pos="100000">
                      <a:schemeClr val="bg1"/>
                    </a:gs>
                  </a:gsLst>
                  <a:lin ang="5400000" scaled="0"/>
                </a:gradFill>
              </a:defRPr>
            </a:lvl1pPr>
          </a:lstStyle>
          <a:p>
            <a:r>
              <a:rPr lang="en-US" dirty="0" smtClean="0"/>
              <a:t>Click to edit Master title style</a:t>
            </a:r>
            <a:endParaRPr lang="en-US" dirty="0"/>
          </a:p>
        </p:txBody>
      </p:sp>
      <p:sp>
        <p:nvSpPr>
          <p:cNvPr id="10" name="Title"/>
          <p:cNvSpPr>
            <a:spLocks noGrp="1"/>
          </p:cNvSpPr>
          <p:nvPr>
            <p:ph type="body" sz="quarter" idx="10" hasCustomPrompt="1"/>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Demo</a:t>
            </a:r>
            <a:endParaRPr lang="en-US" dirty="0"/>
          </a:p>
        </p:txBody>
      </p:sp>
      <p:pic>
        <p:nvPicPr>
          <p:cNvPr id="12" name="Picture 11"/>
          <p:cNvPicPr>
            <a:picLocks noChangeAspect="1"/>
          </p:cNvPicPr>
          <p:nvPr userDrawn="1"/>
        </p:nvPicPr>
        <p:blipFill>
          <a:blip r:embed="rId2"/>
          <a:stretch>
            <a:fillRect/>
          </a:stretch>
        </p:blipFill>
        <p:spPr>
          <a:xfrm>
            <a:off x="6067938" y="3449833"/>
            <a:ext cx="607500" cy="607500"/>
          </a:xfrm>
          <a:prstGeom prst="rect">
            <a:avLst/>
          </a:prstGeom>
        </p:spPr>
      </p:pic>
    </p:spTree>
    <p:extLst>
      <p:ext uri="{BB962C8B-B14F-4D97-AF65-F5344CB8AC3E}">
        <p14:creationId xmlns:p14="http://schemas.microsoft.com/office/powerpoint/2010/main" val="254138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3370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008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Data Insights Titl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a:prstGeom prst="rect">
            <a:avLst/>
          </a:prstGeom>
        </p:spPr>
        <p:txBody>
          <a:bodyPr/>
          <a:lstStyle/>
          <a:p>
            <a:endParaRPr lang="en-US" dirty="0"/>
          </a:p>
        </p:txBody>
      </p:sp>
    </p:spTree>
    <p:extLst>
      <p:ext uri="{BB962C8B-B14F-4D97-AF65-F5344CB8AC3E}">
        <p14:creationId xmlns:p14="http://schemas.microsoft.com/office/powerpoint/2010/main" val="861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330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47132" y="1828799"/>
            <a:ext cx="11814705" cy="49704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26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titl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786705"/>
          </a:xfrm>
          <a:prstGeom prst="rect">
            <a:avLst/>
          </a:prstGeom>
        </p:spPr>
        <p:txBody>
          <a:bodyPr lIns="146304" tIns="91440" rIns="146304" bIns="91440"/>
          <a:lstStyle>
            <a:lvl1pPr algn="l">
              <a:defRPr sz="4400">
                <a:solidFill>
                  <a:schemeClr val="tx2"/>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47132" y="1828799"/>
            <a:ext cx="11814705" cy="49704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Text Placeholder 8"/>
          <p:cNvSpPr>
            <a:spLocks noGrp="1"/>
          </p:cNvSpPr>
          <p:nvPr>
            <p:ph type="body" sz="quarter" idx="11" hasCustomPrompt="1"/>
          </p:nvPr>
        </p:nvSpPr>
        <p:spPr>
          <a:xfrm>
            <a:off x="347132" y="1078788"/>
            <a:ext cx="11814706" cy="442038"/>
          </a:xfrm>
          <a:prstGeom prst="rect">
            <a:avLst/>
          </a:prstGeom>
        </p:spPr>
        <p:txBody>
          <a:bodyPr/>
          <a:lstStyle>
            <a:lvl1pPr marL="0" indent="0">
              <a:buNone/>
              <a:defRPr sz="2800">
                <a:solidFill>
                  <a:schemeClr val="accent4"/>
                </a:solidFill>
                <a:latin typeface="+mj-lt"/>
              </a:defRPr>
            </a:lvl1pPr>
            <a:lvl2pPr>
              <a:defRPr sz="2800"/>
            </a:lvl2pPr>
            <a:lvl3pPr>
              <a:defRPr sz="2800"/>
            </a:lvl3pPr>
            <a:lvl4pPr>
              <a:defRPr sz="2800"/>
            </a:lvl4pPr>
            <a:lvl5pPr>
              <a:defRPr sz="2800"/>
            </a:lvl5pPr>
          </a:lstStyle>
          <a:p>
            <a:pPr lvl="0"/>
            <a:r>
              <a:rPr lang="en-US" dirty="0" smtClean="0"/>
              <a:t>Enter subtitle</a:t>
            </a:r>
            <a:endParaRPr lang="en-US" dirty="0"/>
          </a:p>
        </p:txBody>
      </p:sp>
    </p:spTree>
    <p:extLst>
      <p:ext uri="{BB962C8B-B14F-4D97-AF65-F5344CB8AC3E}">
        <p14:creationId xmlns:p14="http://schemas.microsoft.com/office/powerpoint/2010/main" val="186817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lIns="146304" tIns="91440" rIns="146304" bIns="91440"/>
          <a:lstStyle>
            <a:lvl1pPr algn="l">
              <a:defRPr sz="5200">
                <a:solidFill>
                  <a:schemeClr val="tx2"/>
                </a:solidFill>
                <a:latin typeface="+mj-lt"/>
              </a:defRPr>
            </a:lvl1pPr>
          </a:lstStyle>
          <a:p>
            <a:r>
              <a:rPr lang="en-US" dirty="0" smtClean="0"/>
              <a:t>Click to edit Master title style</a:t>
            </a:r>
            <a:endParaRPr lang="en-US" dirty="0"/>
          </a:p>
        </p:txBody>
      </p:sp>
      <p:grpSp>
        <p:nvGrpSpPr>
          <p:cNvPr id="4" name="Group 3"/>
          <p:cNvGrpSpPr/>
          <p:nvPr userDrawn="1"/>
        </p:nvGrpSpPr>
        <p:grpSpPr>
          <a:xfrm>
            <a:off x="10075994" y="6494976"/>
            <a:ext cx="2085526" cy="378637"/>
            <a:chOff x="10075994" y="6523798"/>
            <a:chExt cx="2085526" cy="378637"/>
          </a:xfrm>
        </p:grpSpPr>
        <p:sp>
          <p:nvSpPr>
            <p:cNvPr id="5" name="icon BULB"/>
            <p:cNvSpPr>
              <a:spLocks noEditPoints="1"/>
            </p:cNvSpPr>
            <p:nvPr/>
          </p:nvSpPr>
          <p:spPr bwMode="auto">
            <a:xfrm>
              <a:off x="10981759" y="6523798"/>
              <a:ext cx="217746" cy="348394"/>
            </a:xfrm>
            <a:custGeom>
              <a:avLst/>
              <a:gdLst>
                <a:gd name="T0" fmla="*/ 74 w 149"/>
                <a:gd name="T1" fmla="*/ 0 h 241"/>
                <a:gd name="T2" fmla="*/ 74 w 149"/>
                <a:gd name="T3" fmla="*/ 0 h 241"/>
                <a:gd name="T4" fmla="*/ 0 w 149"/>
                <a:gd name="T5" fmla="*/ 70 h 241"/>
                <a:gd name="T6" fmla="*/ 27 w 149"/>
                <a:gd name="T7" fmla="*/ 127 h 241"/>
                <a:gd name="T8" fmla="*/ 33 w 149"/>
                <a:gd name="T9" fmla="*/ 140 h 241"/>
                <a:gd name="T10" fmla="*/ 35 w 149"/>
                <a:gd name="T11" fmla="*/ 154 h 241"/>
                <a:gd name="T12" fmla="*/ 44 w 149"/>
                <a:gd name="T13" fmla="*/ 176 h 241"/>
                <a:gd name="T14" fmla="*/ 107 w 149"/>
                <a:gd name="T15" fmla="*/ 176 h 241"/>
                <a:gd name="T16" fmla="*/ 115 w 149"/>
                <a:gd name="T17" fmla="*/ 154 h 241"/>
                <a:gd name="T18" fmla="*/ 124 w 149"/>
                <a:gd name="T19" fmla="*/ 127 h 241"/>
                <a:gd name="T20" fmla="*/ 137 w 149"/>
                <a:gd name="T21" fmla="*/ 105 h 241"/>
                <a:gd name="T22" fmla="*/ 149 w 149"/>
                <a:gd name="T23" fmla="*/ 70 h 241"/>
                <a:gd name="T24" fmla="*/ 74 w 149"/>
                <a:gd name="T25" fmla="*/ 0 h 241"/>
                <a:gd name="T26" fmla="*/ 58 w 149"/>
                <a:gd name="T27" fmla="*/ 234 h 241"/>
                <a:gd name="T28" fmla="*/ 67 w 149"/>
                <a:gd name="T29" fmla="*/ 241 h 241"/>
                <a:gd name="T30" fmla="*/ 86 w 149"/>
                <a:gd name="T31" fmla="*/ 241 h 241"/>
                <a:gd name="T32" fmla="*/ 94 w 149"/>
                <a:gd name="T33" fmla="*/ 234 h 241"/>
                <a:gd name="T34" fmla="*/ 58 w 149"/>
                <a:gd name="T35" fmla="*/ 234 h 241"/>
                <a:gd name="T36" fmla="*/ 97 w 149"/>
                <a:gd name="T37" fmla="*/ 209 h 241"/>
                <a:gd name="T38" fmla="*/ 55 w 149"/>
                <a:gd name="T39" fmla="*/ 209 h 241"/>
                <a:gd name="T40" fmla="*/ 45 w 149"/>
                <a:gd name="T41" fmla="*/ 217 h 241"/>
                <a:gd name="T42" fmla="*/ 56 w 149"/>
                <a:gd name="T43" fmla="*/ 226 h 241"/>
                <a:gd name="T44" fmla="*/ 97 w 149"/>
                <a:gd name="T45" fmla="*/ 226 h 241"/>
                <a:gd name="T46" fmla="*/ 107 w 149"/>
                <a:gd name="T47" fmla="*/ 217 h 241"/>
                <a:gd name="T48" fmla="*/ 97 w 149"/>
                <a:gd name="T49" fmla="*/ 209 h 241"/>
                <a:gd name="T50" fmla="*/ 99 w 149"/>
                <a:gd name="T51" fmla="*/ 184 h 241"/>
                <a:gd name="T52" fmla="*/ 52 w 149"/>
                <a:gd name="T53" fmla="*/ 184 h 241"/>
                <a:gd name="T54" fmla="*/ 43 w 149"/>
                <a:gd name="T55" fmla="*/ 192 h 241"/>
                <a:gd name="T56" fmla="*/ 53 w 149"/>
                <a:gd name="T57" fmla="*/ 201 h 241"/>
                <a:gd name="T58" fmla="*/ 99 w 149"/>
                <a:gd name="T59" fmla="*/ 201 h 241"/>
                <a:gd name="T60" fmla="*/ 110 w 149"/>
                <a:gd name="T61" fmla="*/ 192 h 241"/>
                <a:gd name="T62" fmla="*/ 99 w 149"/>
                <a:gd name="T63" fmla="*/ 18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 h="241">
                  <a:moveTo>
                    <a:pt x="74" y="0"/>
                  </a:moveTo>
                  <a:cubicBezTo>
                    <a:pt x="74" y="0"/>
                    <a:pt x="74" y="0"/>
                    <a:pt x="74" y="0"/>
                  </a:cubicBezTo>
                  <a:cubicBezTo>
                    <a:pt x="33" y="0"/>
                    <a:pt x="0" y="31"/>
                    <a:pt x="0" y="70"/>
                  </a:cubicBezTo>
                  <a:cubicBezTo>
                    <a:pt x="0" y="92"/>
                    <a:pt x="18" y="107"/>
                    <a:pt x="27" y="127"/>
                  </a:cubicBezTo>
                  <a:cubicBezTo>
                    <a:pt x="30" y="132"/>
                    <a:pt x="31" y="136"/>
                    <a:pt x="33" y="140"/>
                  </a:cubicBezTo>
                  <a:cubicBezTo>
                    <a:pt x="34" y="146"/>
                    <a:pt x="34" y="150"/>
                    <a:pt x="35" y="154"/>
                  </a:cubicBezTo>
                  <a:cubicBezTo>
                    <a:pt x="36" y="162"/>
                    <a:pt x="38" y="170"/>
                    <a:pt x="44" y="176"/>
                  </a:cubicBezTo>
                  <a:cubicBezTo>
                    <a:pt x="107" y="176"/>
                    <a:pt x="107" y="176"/>
                    <a:pt x="107" y="176"/>
                  </a:cubicBezTo>
                  <a:cubicBezTo>
                    <a:pt x="114" y="170"/>
                    <a:pt x="115" y="162"/>
                    <a:pt x="115" y="154"/>
                  </a:cubicBezTo>
                  <a:cubicBezTo>
                    <a:pt x="117" y="146"/>
                    <a:pt x="118" y="138"/>
                    <a:pt x="124" y="127"/>
                  </a:cubicBezTo>
                  <a:cubicBezTo>
                    <a:pt x="127" y="119"/>
                    <a:pt x="132" y="112"/>
                    <a:pt x="137" y="105"/>
                  </a:cubicBezTo>
                  <a:cubicBezTo>
                    <a:pt x="143" y="94"/>
                    <a:pt x="149" y="83"/>
                    <a:pt x="149" y="70"/>
                  </a:cubicBezTo>
                  <a:cubicBezTo>
                    <a:pt x="149" y="31"/>
                    <a:pt x="115" y="0"/>
                    <a:pt x="74" y="0"/>
                  </a:cubicBezTo>
                  <a:moveTo>
                    <a:pt x="58" y="234"/>
                  </a:moveTo>
                  <a:cubicBezTo>
                    <a:pt x="58" y="234"/>
                    <a:pt x="59" y="241"/>
                    <a:pt x="67" y="241"/>
                  </a:cubicBezTo>
                  <a:cubicBezTo>
                    <a:pt x="86" y="241"/>
                    <a:pt x="86" y="241"/>
                    <a:pt x="86" y="241"/>
                  </a:cubicBezTo>
                  <a:cubicBezTo>
                    <a:pt x="93" y="241"/>
                    <a:pt x="94" y="234"/>
                    <a:pt x="94" y="234"/>
                  </a:cubicBezTo>
                  <a:lnTo>
                    <a:pt x="58" y="234"/>
                  </a:lnTo>
                  <a:close/>
                  <a:moveTo>
                    <a:pt x="97" y="209"/>
                  </a:moveTo>
                  <a:cubicBezTo>
                    <a:pt x="55" y="209"/>
                    <a:pt x="55" y="209"/>
                    <a:pt x="55" y="209"/>
                  </a:cubicBezTo>
                  <a:cubicBezTo>
                    <a:pt x="50" y="209"/>
                    <a:pt x="45" y="213"/>
                    <a:pt x="45" y="217"/>
                  </a:cubicBezTo>
                  <a:cubicBezTo>
                    <a:pt x="45" y="223"/>
                    <a:pt x="50" y="226"/>
                    <a:pt x="56" y="226"/>
                  </a:cubicBezTo>
                  <a:cubicBezTo>
                    <a:pt x="97" y="226"/>
                    <a:pt x="97" y="226"/>
                    <a:pt x="97" y="226"/>
                  </a:cubicBezTo>
                  <a:cubicBezTo>
                    <a:pt x="103" y="226"/>
                    <a:pt x="107" y="223"/>
                    <a:pt x="107" y="217"/>
                  </a:cubicBezTo>
                  <a:cubicBezTo>
                    <a:pt x="107" y="213"/>
                    <a:pt x="103" y="209"/>
                    <a:pt x="97" y="209"/>
                  </a:cubicBezTo>
                  <a:moveTo>
                    <a:pt x="99" y="184"/>
                  </a:moveTo>
                  <a:cubicBezTo>
                    <a:pt x="52" y="184"/>
                    <a:pt x="52" y="184"/>
                    <a:pt x="52" y="184"/>
                  </a:cubicBezTo>
                  <a:cubicBezTo>
                    <a:pt x="47" y="184"/>
                    <a:pt x="43" y="187"/>
                    <a:pt x="43" y="192"/>
                  </a:cubicBezTo>
                  <a:cubicBezTo>
                    <a:pt x="43" y="197"/>
                    <a:pt x="47" y="201"/>
                    <a:pt x="53" y="201"/>
                  </a:cubicBezTo>
                  <a:cubicBezTo>
                    <a:pt x="99" y="201"/>
                    <a:pt x="99" y="201"/>
                    <a:pt x="99" y="201"/>
                  </a:cubicBezTo>
                  <a:cubicBezTo>
                    <a:pt x="105" y="201"/>
                    <a:pt x="110" y="197"/>
                    <a:pt x="110" y="192"/>
                  </a:cubicBezTo>
                  <a:cubicBezTo>
                    <a:pt x="110" y="187"/>
                    <a:pt x="105" y="184"/>
                    <a:pt x="99" y="184"/>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 name="icon  BINARY"/>
            <p:cNvSpPr>
              <a:spLocks noEditPoints="1"/>
            </p:cNvSpPr>
            <p:nvPr/>
          </p:nvSpPr>
          <p:spPr bwMode="auto">
            <a:xfrm>
              <a:off x="10075994" y="6534685"/>
              <a:ext cx="397992" cy="326620"/>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 name="icon GEARS"/>
            <p:cNvSpPr>
              <a:spLocks noEditPoints="1"/>
            </p:cNvSpPr>
            <p:nvPr/>
          </p:nvSpPr>
          <p:spPr bwMode="auto">
            <a:xfrm>
              <a:off x="11707277" y="6523798"/>
              <a:ext cx="454243" cy="378637"/>
            </a:xfrm>
            <a:custGeom>
              <a:avLst/>
              <a:gdLst>
                <a:gd name="T0" fmla="*/ 114 w 315"/>
                <a:gd name="T1" fmla="*/ 169 h 262"/>
                <a:gd name="T2" fmla="*/ 114 w 315"/>
                <a:gd name="T3" fmla="*/ 132 h 262"/>
                <a:gd name="T4" fmla="*/ 227 w 315"/>
                <a:gd name="T5" fmla="*/ 139 h 262"/>
                <a:gd name="T6" fmla="*/ 195 w 315"/>
                <a:gd name="T7" fmla="*/ 159 h 262"/>
                <a:gd name="T8" fmla="*/ 216 w 315"/>
                <a:gd name="T9" fmla="*/ 187 h 262"/>
                <a:gd name="T10" fmla="*/ 208 w 315"/>
                <a:gd name="T11" fmla="*/ 214 h 262"/>
                <a:gd name="T12" fmla="*/ 170 w 315"/>
                <a:gd name="T13" fmla="*/ 209 h 262"/>
                <a:gd name="T14" fmla="*/ 172 w 315"/>
                <a:gd name="T15" fmla="*/ 242 h 262"/>
                <a:gd name="T16" fmla="*/ 149 w 315"/>
                <a:gd name="T17" fmla="*/ 258 h 262"/>
                <a:gd name="T18" fmla="*/ 123 w 315"/>
                <a:gd name="T19" fmla="*/ 231 h 262"/>
                <a:gd name="T20" fmla="*/ 113 w 315"/>
                <a:gd name="T21" fmla="*/ 232 h 262"/>
                <a:gd name="T22" fmla="*/ 90 w 315"/>
                <a:gd name="T23" fmla="*/ 261 h 262"/>
                <a:gd name="T24" fmla="*/ 65 w 315"/>
                <a:gd name="T25" fmla="*/ 247 h 262"/>
                <a:gd name="T26" fmla="*/ 60 w 315"/>
                <a:gd name="T27" fmla="*/ 212 h 262"/>
                <a:gd name="T28" fmla="*/ 23 w 315"/>
                <a:gd name="T29" fmla="*/ 219 h 262"/>
                <a:gd name="T30" fmla="*/ 14 w 315"/>
                <a:gd name="T31" fmla="*/ 192 h 262"/>
                <a:gd name="T32" fmla="*/ 33 w 315"/>
                <a:gd name="T33" fmla="*/ 159 h 262"/>
                <a:gd name="T34" fmla="*/ 1 w 315"/>
                <a:gd name="T35" fmla="*/ 140 h 262"/>
                <a:gd name="T36" fmla="*/ 12 w 315"/>
                <a:gd name="T37" fmla="*/ 113 h 262"/>
                <a:gd name="T38" fmla="*/ 45 w 315"/>
                <a:gd name="T39" fmla="*/ 106 h 262"/>
                <a:gd name="T40" fmla="*/ 33 w 315"/>
                <a:gd name="T41" fmla="*/ 70 h 262"/>
                <a:gd name="T42" fmla="*/ 58 w 315"/>
                <a:gd name="T43" fmla="*/ 57 h 262"/>
                <a:gd name="T44" fmla="*/ 90 w 315"/>
                <a:gd name="T45" fmla="*/ 72 h 262"/>
                <a:gd name="T46" fmla="*/ 103 w 315"/>
                <a:gd name="T47" fmla="*/ 37 h 262"/>
                <a:gd name="T48" fmla="*/ 131 w 315"/>
                <a:gd name="T49" fmla="*/ 43 h 262"/>
                <a:gd name="T50" fmla="*/ 146 w 315"/>
                <a:gd name="T51" fmla="*/ 75 h 262"/>
                <a:gd name="T52" fmla="*/ 179 w 315"/>
                <a:gd name="T53" fmla="*/ 57 h 262"/>
                <a:gd name="T54" fmla="*/ 196 w 315"/>
                <a:gd name="T55" fmla="*/ 80 h 262"/>
                <a:gd name="T56" fmla="*/ 186 w 315"/>
                <a:gd name="T57" fmla="*/ 113 h 262"/>
                <a:gd name="T58" fmla="*/ 223 w 315"/>
                <a:gd name="T59" fmla="*/ 120 h 262"/>
                <a:gd name="T60" fmla="*/ 157 w 315"/>
                <a:gd name="T61" fmla="*/ 150 h 262"/>
                <a:gd name="T62" fmla="*/ 70 w 315"/>
                <a:gd name="T63" fmla="*/ 150 h 262"/>
                <a:gd name="T64" fmla="*/ 157 w 315"/>
                <a:gd name="T65" fmla="*/ 150 h 262"/>
                <a:gd name="T66" fmla="*/ 312 w 315"/>
                <a:gd name="T67" fmla="*/ 93 h 262"/>
                <a:gd name="T68" fmla="*/ 300 w 315"/>
                <a:gd name="T69" fmla="*/ 98 h 262"/>
                <a:gd name="T70" fmla="*/ 273 w 315"/>
                <a:gd name="T71" fmla="*/ 102 h 262"/>
                <a:gd name="T72" fmla="*/ 263 w 315"/>
                <a:gd name="T73" fmla="*/ 120 h 262"/>
                <a:gd name="T74" fmla="*/ 252 w 315"/>
                <a:gd name="T75" fmla="*/ 114 h 262"/>
                <a:gd name="T76" fmla="*/ 233 w 315"/>
                <a:gd name="T77" fmla="*/ 93 h 262"/>
                <a:gd name="T78" fmla="*/ 213 w 315"/>
                <a:gd name="T79" fmla="*/ 96 h 262"/>
                <a:gd name="T80" fmla="*/ 211 w 315"/>
                <a:gd name="T81" fmla="*/ 83 h 262"/>
                <a:gd name="T82" fmla="*/ 218 w 315"/>
                <a:gd name="T83" fmla="*/ 61 h 262"/>
                <a:gd name="T84" fmla="*/ 220 w 315"/>
                <a:gd name="T85" fmla="*/ 48 h 262"/>
                <a:gd name="T86" fmla="*/ 210 w 315"/>
                <a:gd name="T87" fmla="*/ 29 h 262"/>
                <a:gd name="T88" fmla="*/ 221 w 315"/>
                <a:gd name="T89" fmla="*/ 23 h 262"/>
                <a:gd name="T90" fmla="*/ 233 w 315"/>
                <a:gd name="T91" fmla="*/ 28 h 262"/>
                <a:gd name="T92" fmla="*/ 252 w 315"/>
                <a:gd name="T93" fmla="*/ 7 h 262"/>
                <a:gd name="T94" fmla="*/ 263 w 315"/>
                <a:gd name="T95" fmla="*/ 0 h 262"/>
                <a:gd name="T96" fmla="*/ 273 w 315"/>
                <a:gd name="T97" fmla="*/ 19 h 262"/>
                <a:gd name="T98" fmla="*/ 301 w 315"/>
                <a:gd name="T99" fmla="*/ 23 h 262"/>
                <a:gd name="T100" fmla="*/ 313 w 315"/>
                <a:gd name="T101" fmla="*/ 29 h 262"/>
                <a:gd name="T102" fmla="*/ 303 w 315"/>
                <a:gd name="T103" fmla="*/ 48 h 262"/>
                <a:gd name="T104" fmla="*/ 302 w 315"/>
                <a:gd name="T105" fmla="*/ 74 h 262"/>
                <a:gd name="T106" fmla="*/ 276 w 315"/>
                <a:gd name="T107" fmla="*/ 61 h 262"/>
                <a:gd name="T108" fmla="*/ 246 w 315"/>
                <a:gd name="T109" fmla="*/ 61 h 262"/>
                <a:gd name="T110" fmla="*/ 276 w 315"/>
                <a:gd name="T111" fmla="*/ 6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Freeform 72"/>
            <p:cNvSpPr>
              <a:spLocks noEditPoints="1"/>
            </p:cNvSpPr>
            <p:nvPr/>
          </p:nvSpPr>
          <p:spPr bwMode="auto">
            <a:xfrm>
              <a:off x="10649888"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sp>
          <p:nvSpPr>
            <p:cNvPr id="9" name="Freeform 72"/>
            <p:cNvSpPr>
              <a:spLocks noEditPoints="1"/>
            </p:cNvSpPr>
            <p:nvPr/>
          </p:nvSpPr>
          <p:spPr bwMode="auto">
            <a:xfrm>
              <a:off x="11375407" y="6630565"/>
              <a:ext cx="155969" cy="155969"/>
            </a:xfrm>
            <a:custGeom>
              <a:avLst/>
              <a:gdLst>
                <a:gd name="T0" fmla="*/ 78 w 155"/>
                <a:gd name="T1" fmla="*/ 0 h 155"/>
                <a:gd name="T2" fmla="*/ 0 w 155"/>
                <a:gd name="T3" fmla="*/ 78 h 155"/>
                <a:gd name="T4" fmla="*/ 78 w 155"/>
                <a:gd name="T5" fmla="*/ 155 h 155"/>
                <a:gd name="T6" fmla="*/ 155 w 155"/>
                <a:gd name="T7" fmla="*/ 78 h 155"/>
                <a:gd name="T8" fmla="*/ 78 w 155"/>
                <a:gd name="T9" fmla="*/ 0 h 155"/>
                <a:gd name="T10" fmla="*/ 86 w 155"/>
                <a:gd name="T11" fmla="*/ 120 h 155"/>
                <a:gd name="T12" fmla="*/ 58 w 155"/>
                <a:gd name="T13" fmla="*/ 120 h 155"/>
                <a:gd name="T14" fmla="*/ 90 w 155"/>
                <a:gd name="T15" fmla="*/ 88 h 155"/>
                <a:gd name="T16" fmla="*/ 27 w 155"/>
                <a:gd name="T17" fmla="*/ 88 h 155"/>
                <a:gd name="T18" fmla="*/ 27 w 155"/>
                <a:gd name="T19" fmla="*/ 67 h 155"/>
                <a:gd name="T20" fmla="*/ 90 w 155"/>
                <a:gd name="T21" fmla="*/ 67 h 155"/>
                <a:gd name="T22" fmla="*/ 58 w 155"/>
                <a:gd name="T23" fmla="*/ 36 h 155"/>
                <a:gd name="T24" fmla="*/ 86 w 155"/>
                <a:gd name="T25" fmla="*/ 36 h 155"/>
                <a:gd name="T26" fmla="*/ 128 w 155"/>
                <a:gd name="T27" fmla="*/ 78 h 155"/>
                <a:gd name="T28" fmla="*/ 86 w 155"/>
                <a:gd name="T29" fmla="*/ 1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5">
                  <a:moveTo>
                    <a:pt x="78" y="0"/>
                  </a:moveTo>
                  <a:cubicBezTo>
                    <a:pt x="35" y="0"/>
                    <a:pt x="0" y="35"/>
                    <a:pt x="0" y="78"/>
                  </a:cubicBezTo>
                  <a:cubicBezTo>
                    <a:pt x="0" y="121"/>
                    <a:pt x="35" y="155"/>
                    <a:pt x="78" y="155"/>
                  </a:cubicBezTo>
                  <a:cubicBezTo>
                    <a:pt x="121" y="155"/>
                    <a:pt x="155" y="121"/>
                    <a:pt x="155" y="78"/>
                  </a:cubicBezTo>
                  <a:cubicBezTo>
                    <a:pt x="155" y="35"/>
                    <a:pt x="121" y="0"/>
                    <a:pt x="78" y="0"/>
                  </a:cubicBezTo>
                  <a:close/>
                  <a:moveTo>
                    <a:pt x="86" y="120"/>
                  </a:moveTo>
                  <a:cubicBezTo>
                    <a:pt x="58" y="120"/>
                    <a:pt x="58" y="120"/>
                    <a:pt x="58" y="120"/>
                  </a:cubicBezTo>
                  <a:cubicBezTo>
                    <a:pt x="90" y="88"/>
                    <a:pt x="90" y="88"/>
                    <a:pt x="90" y="88"/>
                  </a:cubicBezTo>
                  <a:cubicBezTo>
                    <a:pt x="27" y="88"/>
                    <a:pt x="27" y="88"/>
                    <a:pt x="27" y="88"/>
                  </a:cubicBezTo>
                  <a:cubicBezTo>
                    <a:pt x="27" y="67"/>
                    <a:pt x="27" y="67"/>
                    <a:pt x="27" y="67"/>
                  </a:cubicBezTo>
                  <a:cubicBezTo>
                    <a:pt x="90" y="67"/>
                    <a:pt x="90" y="67"/>
                    <a:pt x="90" y="67"/>
                  </a:cubicBezTo>
                  <a:cubicBezTo>
                    <a:pt x="58" y="36"/>
                    <a:pt x="58" y="36"/>
                    <a:pt x="58" y="36"/>
                  </a:cubicBezTo>
                  <a:cubicBezTo>
                    <a:pt x="86" y="36"/>
                    <a:pt x="86" y="36"/>
                    <a:pt x="86" y="36"/>
                  </a:cubicBezTo>
                  <a:cubicBezTo>
                    <a:pt x="128" y="78"/>
                    <a:pt x="128" y="78"/>
                    <a:pt x="128" y="78"/>
                  </a:cubicBezTo>
                  <a:lnTo>
                    <a:pt x="86" y="120"/>
                  </a:lnTo>
                  <a:close/>
                </a:path>
              </a:pathLst>
            </a:custGeom>
            <a:solidFill>
              <a:srgbClr val="D2D2D2"/>
            </a:solidFill>
            <a:ln>
              <a:noFill/>
            </a:ln>
          </p:spPr>
          <p:txBody>
            <a:bodyPr vert="horz" wrap="square" lIns="91440" tIns="45720" rIns="91440" bIns="45720" numCol="1" anchor="t" anchorCtr="0" compatLnSpc="1">
              <a:prstTxWarp prst="textNoShape">
                <a:avLst/>
              </a:prstTxWarp>
            </a:bodyPr>
            <a:lstStyle/>
            <a:p>
              <a:pPr defTabSz="914184"/>
              <a:endParaRPr lang="en-US" sz="1700" dirty="0">
                <a:solidFill>
                  <a:srgbClr val="000000"/>
                </a:solidFill>
              </a:endParaRPr>
            </a:p>
          </p:txBody>
        </p:sp>
      </p:grpSp>
    </p:spTree>
    <p:extLst>
      <p:ext uri="{BB962C8B-B14F-4D97-AF65-F5344CB8AC3E}">
        <p14:creationId xmlns:p14="http://schemas.microsoft.com/office/powerpoint/2010/main" val="8512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rgbClr val="002050"/>
                </a:solidFill>
              </a:defRPr>
            </a:lvl1pPr>
          </a:lstStyle>
          <a:p>
            <a:r>
              <a:rPr dirty="0" smtClean="0"/>
              <a:t>Microsoft Confidential</a:t>
            </a:r>
            <a:endParaRPr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74638" y="296863"/>
            <a:ext cx="10972800" cy="906462"/>
          </a:xfrm>
          <a:prstGeom prst="rect">
            <a:avLst/>
          </a:prstGeom>
          <a:noFill/>
        </p:spPr>
        <p:txBody>
          <a:bodyPr/>
          <a:lstStyle>
            <a:lvl1pPr marL="0" indent="0">
              <a:lnSpc>
                <a:spcPts val="5500"/>
              </a:lnSpc>
              <a:spcBef>
                <a:spcPts val="0"/>
              </a:spcBef>
              <a:buFontTx/>
              <a:buNone/>
              <a:defRPr sz="5200">
                <a:solidFill>
                  <a:schemeClr val="tx2"/>
                </a:solidFill>
                <a:latin typeface="+mj-lt"/>
              </a:defRPr>
            </a:lvl1pPr>
            <a:lvl2pPr marL="0" indent="0">
              <a:lnSpc>
                <a:spcPts val="2600"/>
              </a:lnSpc>
              <a:spcBef>
                <a:spcPts val="1800"/>
              </a:spcBef>
              <a:spcAft>
                <a:spcPts val="0"/>
              </a:spcAft>
              <a:buFontTx/>
              <a:buNone/>
              <a:defRPr sz="5400">
                <a:solidFill>
                  <a:schemeClr val="tx2"/>
                </a:solidFill>
                <a:latin typeface="+mj-lt"/>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55476475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2"/>
            <a:ext cx="11887200" cy="946413"/>
          </a:xfrm>
          <a:prstGeom prst="rect">
            <a:avLst/>
          </a:prstGeom>
        </p:spPr>
        <p:txBody>
          <a:bodyPr/>
          <a:lstStyle>
            <a:lvl1pPr algn="l">
              <a:defRPr sz="520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EFEFEF"/>
                    </a:gs>
                    <a:gs pos="100000">
                      <a:srgbClr val="EFEFEF"/>
                    </a:gs>
                  </a:gsLst>
                  <a:lin ang="5400000" scaled="0"/>
                </a:gradFill>
              </a:rPr>
              <a:pPr>
                <a:lnSpc>
                  <a:spcPct val="90000"/>
                </a:lnSpc>
              </a:pPr>
              <a:t>‹#›</a:t>
            </a:fld>
            <a:endParaRPr dirty="0">
              <a:gradFill>
                <a:gsLst>
                  <a:gs pos="0">
                    <a:srgbClr val="EFEFEF"/>
                  </a:gs>
                  <a:gs pos="100000">
                    <a:srgbClr val="EFEFEF"/>
                  </a:gs>
                </a:gsLst>
                <a:lin ang="5400000" scaled="0"/>
              </a:gradFill>
            </a:endParaRPr>
          </a:p>
        </p:txBody>
      </p:sp>
    </p:spTree>
    <p:extLst>
      <p:ext uri="{BB962C8B-B14F-4D97-AF65-F5344CB8AC3E}">
        <p14:creationId xmlns:p14="http://schemas.microsoft.com/office/powerpoint/2010/main" val="4026357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a:prstGeom prst="rect">
            <a:avLst/>
          </a:prstGeom>
        </p:spPr>
        <p:txBody>
          <a:bodyPr lIns="146304" tIns="91440" rIns="146304" bIns="91440"/>
          <a:lstStyle>
            <a:lvl1pPr>
              <a:lnSpc>
                <a:spcPts val="6300"/>
              </a:lnSpc>
              <a:defRPr sz="5800"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21986800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a:prstGeom prst="rect">
            <a:avLst/>
          </a:prstGeom>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6983859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3" r:id="rId30"/>
    <p:sldLayoutId id="2147484272"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7"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8"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469078784"/>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microsoft.com/office/2007/relationships/hdphoto" Target="../media/hdphoto2.wdp"/><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0.png"/><Relationship Id="rId17" Type="http://schemas.openxmlformats.org/officeDocument/2006/relationships/image" Target="../media/image24.png"/><Relationship Id="rId2" Type="http://schemas.openxmlformats.org/officeDocument/2006/relationships/tags" Target="../tags/tag2.xml"/><Relationship Id="rId16" Type="http://schemas.openxmlformats.org/officeDocument/2006/relationships/image" Target="../media/image23.wmf"/><Relationship Id="rId1" Type="http://schemas.openxmlformats.org/officeDocument/2006/relationships/tags" Target="../tags/tag1.xml"/><Relationship Id="rId6" Type="http://schemas.openxmlformats.org/officeDocument/2006/relationships/tags" Target="../tags/tag6.xml"/><Relationship Id="rId11" Type="http://schemas.microsoft.com/office/2007/relationships/hdphoto" Target="../media/hdphoto1.wdp"/><Relationship Id="rId5" Type="http://schemas.openxmlformats.org/officeDocument/2006/relationships/tags" Target="../tags/tag5.xml"/><Relationship Id="rId1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tags" Target="../tags/tag4.xml"/><Relationship Id="rId9" Type="http://schemas.openxmlformats.org/officeDocument/2006/relationships/image" Target="../media/image18.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9.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1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33.png"/><Relationship Id="rId5" Type="http://schemas.openxmlformats.org/officeDocument/2006/relationships/tags" Target="../tags/tag17.xml"/><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tags" Target="../tags/tag16.xml"/><Relationship Id="rId9" Type="http://schemas.openxmlformats.org/officeDocument/2006/relationships/slideLayout" Target="../slideLayouts/slideLayout19.xml"/><Relationship Id="rId14" Type="http://schemas.microsoft.com/office/2007/relationships/hdphoto" Target="../media/hdphoto4.wdp"/></Relationships>
</file>

<file path=ppt/slides/_rels/slide2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tags" Target="../tags/tag23.xml"/><Relationship Id="rId7" Type="http://schemas.openxmlformats.org/officeDocument/2006/relationships/image" Target="../media/image1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5.xml"/><Relationship Id="rId11" Type="http://schemas.openxmlformats.org/officeDocument/2006/relationships/image" Target="../media/image36.png"/><Relationship Id="rId5" Type="http://schemas.openxmlformats.org/officeDocument/2006/relationships/slideLayout" Target="../slideLayouts/slideLayout15.xml"/><Relationship Id="rId10" Type="http://schemas.microsoft.com/office/2007/relationships/hdphoto" Target="../media/hdphoto6.wdp"/><Relationship Id="rId4" Type="http://schemas.openxmlformats.org/officeDocument/2006/relationships/tags" Target="../tags/tag24.xml"/><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3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6.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9.xml"/><Relationship Id="rId7" Type="http://schemas.openxmlformats.org/officeDocument/2006/relationships/image" Target="../media/image2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7.xml"/><Relationship Id="rId5" Type="http://schemas.openxmlformats.org/officeDocument/2006/relationships/slideLayout" Target="../slideLayouts/slideLayout15.xml"/><Relationship Id="rId10" Type="http://schemas.openxmlformats.org/officeDocument/2006/relationships/image" Target="../media/image42.png"/><Relationship Id="rId4" Type="http://schemas.openxmlformats.org/officeDocument/2006/relationships/tags" Target="../tags/tag30.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hyperlink" Target="mailto:brian.mitchell@microsoft.com"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4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hyperlink" Target="http://azure.microsoft.com/en-us/documentation/services/hdinsight/" TargetMode="External"/><Relationship Id="rId2" Type="http://schemas.openxmlformats.org/officeDocument/2006/relationships/hyperlink" Target="http://www.microsoft.com/en-us/server-cloud/solutions/big-data.aspx" TargetMode="External"/><Relationship Id="rId1" Type="http://schemas.openxmlformats.org/officeDocument/2006/relationships/slideLayout" Target="../slideLayouts/slideLayout14.xml"/><Relationship Id="rId5" Type="http://schemas.openxmlformats.org/officeDocument/2006/relationships/hyperlink" Target="http://www.microsoft.com/sqlserver/en/us/product-info/case-studies/klout.aspx" TargetMode="External"/><Relationship Id="rId4" Type="http://schemas.openxmlformats.org/officeDocument/2006/relationships/hyperlink" Target="http://hortonworks.com/tutorial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www.microsoft.com/learning" TargetMode="External"/><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hyperlink" Target="http://channel9.msdn.com/Events/TechEd" TargetMode="External"/><Relationship Id="rId5" Type="http://schemas.openxmlformats.org/officeDocument/2006/relationships/hyperlink" Target="http://microsoft.com/technet" TargetMode="External"/><Relationship Id="rId4" Type="http://schemas.openxmlformats.org/officeDocument/2006/relationships/hyperlink" Target="http://microsoft.com/msd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peterjsmyers" TargetMode="External"/><Relationship Id="rId2" Type="http://schemas.openxmlformats.org/officeDocument/2006/relationships/hyperlink" Target="mailto:peter.myers@bitwisesolutions.com.au" TargetMode="Externa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44157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Big Data</a:t>
            </a:r>
            <a:br>
              <a:rPr lang="en-US" dirty="0"/>
            </a:br>
            <a:r>
              <a:rPr lang="en-US" sz="3672" dirty="0" smtClean="0">
                <a:solidFill>
                  <a:schemeClr val="accent1"/>
                </a:solidFill>
              </a:rPr>
              <a:t>Common Scenarios</a:t>
            </a:r>
            <a:endParaRPr lang="en-US" dirty="0"/>
          </a:p>
        </p:txBody>
      </p:sp>
      <p:grpSp>
        <p:nvGrpSpPr>
          <p:cNvPr id="135" name="Group 134"/>
          <p:cNvGrpSpPr/>
          <p:nvPr/>
        </p:nvGrpSpPr>
        <p:grpSpPr>
          <a:xfrm>
            <a:off x="3882636" y="1913072"/>
            <a:ext cx="2103099" cy="2086478"/>
            <a:chOff x="3408323" y="1780723"/>
            <a:chExt cx="2062049" cy="2045752"/>
          </a:xfrm>
        </p:grpSpPr>
        <p:sp>
          <p:nvSpPr>
            <p:cNvPr id="136" name="Rectangle 135"/>
            <p:cNvSpPr/>
            <p:nvPr>
              <p:custDataLst>
                <p:tags r:id="rId7"/>
              </p:custDataLst>
            </p:nvPr>
          </p:nvSpPr>
          <p:spPr bwMode="auto">
            <a:xfrm>
              <a:off x="3408323" y="1780723"/>
              <a:ext cx="2062049" cy="204575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Clickstream Analysis</a:t>
              </a:r>
            </a:p>
          </p:txBody>
        </p:sp>
        <p:pic>
          <p:nvPicPr>
            <p:cNvPr id="137" name="Picture 4" descr="\\MAGNUM\Projects\Microsoft\Cloud Power FY12\Design\Icons\PNGs\IT_guy.png"/>
            <p:cNvPicPr>
              <a:picLocks noChangeAspect="1" noChangeArrowheads="1"/>
            </p:cNvPicPr>
            <p:nvPr/>
          </p:nvPicPr>
          <p:blipFill>
            <a:blip r:embed="rId9" cstate="print">
              <a:lum bright="100000"/>
            </a:blip>
            <a:stretch>
              <a:fillRect/>
            </a:stretch>
          </p:blipFill>
          <p:spPr bwMode="auto">
            <a:xfrm>
              <a:off x="3661526" y="1974590"/>
              <a:ext cx="1400180" cy="1389114"/>
            </a:xfrm>
            <a:prstGeom prst="rect">
              <a:avLst/>
            </a:prstGeom>
            <a:noFill/>
          </p:spPr>
        </p:pic>
      </p:grpSp>
      <p:grpSp>
        <p:nvGrpSpPr>
          <p:cNvPr id="138" name="Group 137"/>
          <p:cNvGrpSpPr/>
          <p:nvPr/>
        </p:nvGrpSpPr>
        <p:grpSpPr>
          <a:xfrm>
            <a:off x="6166011" y="1913072"/>
            <a:ext cx="2064261" cy="2083461"/>
            <a:chOff x="5723575" y="1780723"/>
            <a:chExt cx="2023969" cy="2042794"/>
          </a:xfrm>
        </p:grpSpPr>
        <p:sp>
          <p:nvSpPr>
            <p:cNvPr id="139" name="Rectangle 138"/>
            <p:cNvSpPr/>
            <p:nvPr>
              <p:custDataLst>
                <p:tags r:id="rId6"/>
              </p:custDataLst>
            </p:nvPr>
          </p:nvSpPr>
          <p:spPr bwMode="auto">
            <a:xfrm>
              <a:off x="5723575" y="1780723"/>
              <a:ext cx="2023969" cy="204279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Sensor/Machine</a:t>
              </a:r>
            </a:p>
          </p:txBody>
        </p:sp>
        <p:grpSp>
          <p:nvGrpSpPr>
            <p:cNvPr id="140" name="Group 139"/>
            <p:cNvGrpSpPr/>
            <p:nvPr/>
          </p:nvGrpSpPr>
          <p:grpSpPr>
            <a:xfrm>
              <a:off x="5942177" y="2416302"/>
              <a:ext cx="1604738" cy="540024"/>
              <a:chOff x="7602812" y="4110864"/>
              <a:chExt cx="1208329" cy="402878"/>
            </a:xfrm>
          </p:grpSpPr>
          <p:grpSp>
            <p:nvGrpSpPr>
              <p:cNvPr id="141" name="Group 140"/>
              <p:cNvGrpSpPr/>
              <p:nvPr/>
            </p:nvGrpSpPr>
            <p:grpSpPr bwMode="black">
              <a:xfrm>
                <a:off x="7602812" y="4110864"/>
                <a:ext cx="408356" cy="402878"/>
                <a:chOff x="2916435" y="3914152"/>
                <a:chExt cx="930763" cy="918513"/>
              </a:xfrm>
            </p:grpSpPr>
            <p:pic>
              <p:nvPicPr>
                <p:cNvPr id="144" name="Picture 143"/>
                <p:cNvPicPr>
                  <a:picLocks noChangeAspect="1"/>
                </p:cNvPicPr>
                <p:nvPr/>
              </p:nvPicPr>
              <p:blipFill>
                <a:blip r:embed="rId10" cstate="print">
                  <a:lum/>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145"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60" tIns="46630" rIns="93260" bIns="46630" numCol="1" anchor="t" anchorCtr="0" compatLnSpc="1">
                  <a:prstTxWarp prst="textNoShape">
                    <a:avLst/>
                  </a:prstTxWarp>
                </a:bodyPr>
                <a:lstStyle/>
                <a:p>
                  <a:pPr defTabSz="1243245"/>
                  <a:endParaRPr lang="en-US" sz="918" dirty="0">
                    <a:solidFill>
                      <a:srgbClr val="FFFFFF"/>
                    </a:solidFill>
                  </a:endParaRPr>
                </a:p>
              </p:txBody>
            </p:sp>
          </p:grpSp>
          <p:sp>
            <p:nvSpPr>
              <p:cNvPr id="142" name="Freeform 141"/>
              <p:cNvSpPr>
                <a:spLocks noEditPoints="1"/>
              </p:cNvSpPr>
              <p:nvPr/>
            </p:nvSpPr>
            <p:spPr bwMode="black">
              <a:xfrm>
                <a:off x="8068980" y="4117422"/>
                <a:ext cx="508115" cy="3532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3943" tIns="41972" rIns="83943" bIns="41972" numCol="1" anchor="t" anchorCtr="0" compatLnSpc="1">
                <a:prstTxWarp prst="textNoShape">
                  <a:avLst/>
                </a:prstTxWarp>
              </a:bodyPr>
              <a:lstStyle/>
              <a:p>
                <a:pPr defTabSz="1243245"/>
                <a:endParaRPr lang="en-US" sz="918" dirty="0">
                  <a:solidFill>
                    <a:srgbClr val="FFFFFF"/>
                  </a:solidFill>
                </a:endParaRPr>
              </a:p>
            </p:txBody>
          </p:sp>
          <p:pic>
            <p:nvPicPr>
              <p:cNvPr id="143" name="Picture 142"/>
              <p:cNvPicPr>
                <a:picLocks noChangeAspect="1"/>
              </p:cNvPicPr>
              <p:nvPr/>
            </p:nvPicPr>
            <p:blipFill>
              <a:blip r:embed="rId12" cstate="print">
                <a:lum/>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8627226" y="4117421"/>
                <a:ext cx="183915" cy="353259"/>
              </a:xfrm>
              <a:prstGeom prst="rect">
                <a:avLst/>
              </a:prstGeom>
            </p:spPr>
          </p:pic>
        </p:grpSp>
      </p:grpSp>
      <p:sp>
        <p:nvSpPr>
          <p:cNvPr id="146" name="Rectangle 145"/>
          <p:cNvSpPr/>
          <p:nvPr>
            <p:custDataLst>
              <p:tags r:id="rId1"/>
            </p:custDataLst>
          </p:nvPr>
        </p:nvSpPr>
        <p:spPr bwMode="auto">
          <a:xfrm>
            <a:off x="3780557" y="4373359"/>
            <a:ext cx="2064261" cy="208346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Time and Place</a:t>
            </a:r>
            <a:endParaRPr lang="en-US" sz="1224" dirty="0">
              <a:gradFill flip="none" rotWithShape="1">
                <a:gsLst>
                  <a:gs pos="0">
                    <a:srgbClr val="FFFFFF"/>
                  </a:gs>
                  <a:gs pos="100000">
                    <a:srgbClr val="FFFFFF"/>
                  </a:gs>
                </a:gsLst>
                <a:lin ang="5400000" scaled="0"/>
                <a:tileRect/>
              </a:gradFill>
            </a:endParaRPr>
          </a:p>
        </p:txBody>
      </p:sp>
      <p:grpSp>
        <p:nvGrpSpPr>
          <p:cNvPr id="147" name="Group 146"/>
          <p:cNvGrpSpPr/>
          <p:nvPr>
            <p:custDataLst>
              <p:tags r:id="rId2"/>
            </p:custDataLst>
          </p:nvPr>
        </p:nvGrpSpPr>
        <p:grpSpPr>
          <a:xfrm>
            <a:off x="4120664" y="4902735"/>
            <a:ext cx="1421654" cy="794395"/>
            <a:chOff x="5985133" y="2603745"/>
            <a:chExt cx="1049577" cy="581080"/>
          </a:xfrm>
        </p:grpSpPr>
        <p:grpSp>
          <p:nvGrpSpPr>
            <p:cNvPr id="148" name="Group 147"/>
            <p:cNvGrpSpPr/>
            <p:nvPr/>
          </p:nvGrpSpPr>
          <p:grpSpPr bwMode="black">
            <a:xfrm>
              <a:off x="6585739" y="2603745"/>
              <a:ext cx="448971" cy="552038"/>
              <a:chOff x="11769473" y="2939274"/>
              <a:chExt cx="838704" cy="1031508"/>
            </a:xfrm>
          </p:grpSpPr>
          <p:sp>
            <p:nvSpPr>
              <p:cNvPr id="150" name="Trapezoid 149"/>
              <p:cNvSpPr/>
              <p:nvPr/>
            </p:nvSpPr>
            <p:spPr bwMode="black">
              <a:xfrm>
                <a:off x="11769473" y="3780720"/>
                <a:ext cx="838704" cy="190062"/>
              </a:xfrm>
              <a:prstGeom prst="trapezoid">
                <a:avLst/>
              </a:prstGeom>
              <a:solidFill>
                <a:schemeClr val="tx1">
                  <a:lumMod val="85000"/>
                </a:schemeClr>
              </a:solidFill>
              <a:ln w="25400" cap="sq" cmpd="sng" algn="ctr">
                <a:noFill/>
                <a:prstDash val="solid"/>
                <a:miter lim="800000"/>
                <a:headEnd type="none" w="med" len="med"/>
                <a:tailEnd type="none" w="med" len="med"/>
              </a:ln>
              <a:effectLst/>
              <a:extLst>
                <a:ext uri="{91240B29-F687-4F45-9708-019B960494DF}">
                  <a14:hiddenLine xmlns:a14="http://schemas.microsoft.com/office/drawing/2010/main" w="25400" cap="sq" cmpd="sng" algn="ctr">
                    <a:solidFill>
                      <a:srgbClr val="FFFFFF"/>
                    </a:solidFill>
                    <a:prstDash val="solid"/>
                    <a:miter lim="800000"/>
                    <a:headEnd type="none" w="med" len="med"/>
                    <a:tailEnd type="none" w="med" len="med"/>
                  </a14:hiddenLine>
                </a:ext>
              </a:extLst>
            </p:spPr>
            <p:txBody>
              <a:bodyPr vert="horz" wrap="square" lIns="93256" tIns="46628" rIns="93256" bIns="46628" numCol="1" rtlCol="0" anchor="ctr" anchorCtr="0" compatLnSpc="1">
                <a:prstTxWarp prst="textNoShape">
                  <a:avLst/>
                </a:prstTxWarp>
              </a:bodyPr>
              <a:lstStyle/>
              <a:p>
                <a:pPr algn="ctr" defTabSz="839154" fontAlgn="base">
                  <a:spcBef>
                    <a:spcPct val="0"/>
                  </a:spcBef>
                  <a:spcAft>
                    <a:spcPct val="0"/>
                  </a:spcAft>
                  <a:defRPr/>
                </a:pPr>
                <a:endParaRPr lang="en-US" sz="2448" kern="0" spc="-138" dirty="0">
                  <a:gradFill flip="none" rotWithShape="1">
                    <a:gsLst>
                      <a:gs pos="0">
                        <a:srgbClr val="FFFFFF"/>
                      </a:gs>
                      <a:gs pos="100000">
                        <a:srgbClr val="FFFFFF"/>
                      </a:gs>
                    </a:gsLst>
                    <a:lin ang="5400000" scaled="0"/>
                    <a:tileRect/>
                  </a:gradFill>
                  <a:latin typeface="Segoe Light" pitchFamily="34" charset="0"/>
                </a:endParaRPr>
              </a:p>
            </p:txBody>
          </p:sp>
          <p:sp>
            <p:nvSpPr>
              <p:cNvPr id="151" name="Freeform 6"/>
              <p:cNvSpPr>
                <a:spLocks/>
              </p:cNvSpPr>
              <p:nvPr/>
            </p:nvSpPr>
            <p:spPr bwMode="black">
              <a:xfrm>
                <a:off x="11934735" y="2939274"/>
                <a:ext cx="504048" cy="961272"/>
              </a:xfrm>
              <a:custGeom>
                <a:avLst/>
                <a:gdLst/>
                <a:ahLst/>
                <a:cxnLst/>
                <a:rect l="l" t="t" r="r" b="b"/>
                <a:pathLst>
                  <a:path w="504048" h="961272">
                    <a:moveTo>
                      <a:pt x="252787" y="143227"/>
                    </a:moveTo>
                    <a:cubicBezTo>
                      <a:pt x="208292" y="143227"/>
                      <a:pt x="172221" y="179298"/>
                      <a:pt x="172221" y="223793"/>
                    </a:cubicBezTo>
                    <a:cubicBezTo>
                      <a:pt x="172221" y="268288"/>
                      <a:pt x="208292" y="304359"/>
                      <a:pt x="252787" y="304359"/>
                    </a:cubicBezTo>
                    <a:cubicBezTo>
                      <a:pt x="297282" y="304359"/>
                      <a:pt x="333353" y="268288"/>
                      <a:pt x="333353" y="223793"/>
                    </a:cubicBezTo>
                    <a:cubicBezTo>
                      <a:pt x="333353" y="179298"/>
                      <a:pt x="297282" y="143227"/>
                      <a:pt x="252787" y="143227"/>
                    </a:cubicBezTo>
                    <a:close/>
                    <a:moveTo>
                      <a:pt x="251531" y="0"/>
                    </a:moveTo>
                    <a:cubicBezTo>
                      <a:pt x="390613" y="0"/>
                      <a:pt x="504048" y="112858"/>
                      <a:pt x="504048" y="252445"/>
                    </a:cubicBezTo>
                    <a:cubicBezTo>
                      <a:pt x="504048" y="255415"/>
                      <a:pt x="504048" y="258385"/>
                      <a:pt x="504048" y="261355"/>
                    </a:cubicBezTo>
                    <a:cubicBezTo>
                      <a:pt x="504048" y="278185"/>
                      <a:pt x="502075" y="296005"/>
                      <a:pt x="498130" y="314814"/>
                    </a:cubicBezTo>
                    <a:cubicBezTo>
                      <a:pt x="498130" y="314814"/>
                      <a:pt x="498130" y="314814"/>
                      <a:pt x="250544" y="961272"/>
                    </a:cubicBezTo>
                    <a:cubicBezTo>
                      <a:pt x="250544" y="961272"/>
                      <a:pt x="250544" y="961272"/>
                      <a:pt x="4932" y="314814"/>
                    </a:cubicBezTo>
                    <a:cubicBezTo>
                      <a:pt x="1973" y="299965"/>
                      <a:pt x="0" y="285115"/>
                      <a:pt x="0" y="271255"/>
                    </a:cubicBezTo>
                    <a:cubicBezTo>
                      <a:pt x="0" y="265315"/>
                      <a:pt x="0" y="259375"/>
                      <a:pt x="0" y="252445"/>
                    </a:cubicBezTo>
                    <a:cubicBezTo>
                      <a:pt x="0" y="112858"/>
                      <a:pt x="112449" y="0"/>
                      <a:pt x="251531" y="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2448" spc="-124">
                  <a:solidFill>
                    <a:srgbClr val="FFFFFF">
                      <a:lumMod val="50000"/>
                    </a:srgbClr>
                  </a:solidFill>
                  <a:latin typeface="Segoe Light" pitchFamily="34" charset="0"/>
                </a:endParaRPr>
              </a:p>
            </p:txBody>
          </p:sp>
        </p:grpSp>
        <p:pic>
          <p:nvPicPr>
            <p:cNvPr id="149" name="Picture 39" descr="C:\Users\sakuu\Documents\Ballmer WPC\PNGS\Timer.png"/>
            <p:cNvPicPr>
              <a:picLocks noChangeAspect="1" noChangeArrowheads="1"/>
            </p:cNvPicPr>
            <p:nvPr/>
          </p:nvPicPr>
          <p:blipFill>
            <a:blip r:embed="rId14" cstate="print">
              <a:lum/>
              <a:extLst>
                <a:ext uri="{28A0092B-C50C-407E-A947-70E740481C1C}">
                  <a14:useLocalDpi xmlns:a14="http://schemas.microsoft.com/office/drawing/2010/main" val="0"/>
                </a:ext>
              </a:extLst>
            </a:blip>
            <a:srcRect/>
            <a:stretch>
              <a:fillRect/>
            </a:stretch>
          </p:blipFill>
          <p:spPr bwMode="black">
            <a:xfrm>
              <a:off x="5985133" y="2603745"/>
              <a:ext cx="385778" cy="581080"/>
            </a:xfrm>
            <a:prstGeom prst="rect">
              <a:avLst/>
            </a:prstGeom>
            <a:noFill/>
            <a:extLst>
              <a:ext uri="{909E8E84-426E-40DD-AFC4-6F175D3DCCD1}">
                <a14:hiddenFill xmlns:a14="http://schemas.microsoft.com/office/drawing/2010/main">
                  <a:solidFill>
                    <a:srgbClr val="FFFFFF"/>
                  </a:solidFill>
                </a14:hiddenFill>
              </a:ext>
            </a:extLst>
          </p:spPr>
        </p:pic>
      </p:grpSp>
      <p:sp>
        <p:nvSpPr>
          <p:cNvPr id="152" name="Rectangle 151"/>
          <p:cNvSpPr/>
          <p:nvPr>
            <p:custDataLst>
              <p:tags r:id="rId3"/>
            </p:custDataLst>
          </p:nvPr>
        </p:nvSpPr>
        <p:spPr bwMode="auto">
          <a:xfrm>
            <a:off x="6116939" y="4371723"/>
            <a:ext cx="2064261" cy="208346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Server Logs</a:t>
            </a:r>
          </a:p>
        </p:txBody>
      </p:sp>
      <p:pic>
        <p:nvPicPr>
          <p:cNvPr id="153" name="Picture 2" descr="\\MAGNUM\Projects\Microsoft\Cloud Power FY12\Design\Icons\PNGs\Server_2.png"/>
          <p:cNvPicPr>
            <a:picLocks noChangeAspect="1" noChangeArrowheads="1"/>
          </p:cNvPicPr>
          <p:nvPr/>
        </p:nvPicPr>
        <p:blipFill>
          <a:blip r:embed="rId15" cstate="print">
            <a:lum bright="100000"/>
          </a:blip>
          <a:srcRect/>
          <a:stretch>
            <a:fillRect/>
          </a:stretch>
        </p:blipFill>
        <p:spPr bwMode="auto">
          <a:xfrm>
            <a:off x="6499243" y="4902662"/>
            <a:ext cx="947622" cy="947376"/>
          </a:xfrm>
          <a:prstGeom prst="rect">
            <a:avLst/>
          </a:prstGeom>
          <a:noFill/>
        </p:spPr>
      </p:pic>
      <p:pic>
        <p:nvPicPr>
          <p:cNvPr id="154" name="Picture 2" descr="\\MAGNUM\Projects\Microsoft\Cloud Power FY12\Design\Icons\PNGs\Server_2.png"/>
          <p:cNvPicPr>
            <a:picLocks noChangeAspect="1" noChangeArrowheads="1"/>
          </p:cNvPicPr>
          <p:nvPr/>
        </p:nvPicPr>
        <p:blipFill>
          <a:blip r:embed="rId15" cstate="print">
            <a:lum bright="100000"/>
          </a:blip>
          <a:srcRect/>
          <a:stretch>
            <a:fillRect/>
          </a:stretch>
        </p:blipFill>
        <p:spPr bwMode="auto">
          <a:xfrm>
            <a:off x="6782879" y="4732749"/>
            <a:ext cx="947622" cy="947376"/>
          </a:xfrm>
          <a:prstGeom prst="rect">
            <a:avLst/>
          </a:prstGeom>
          <a:noFill/>
        </p:spPr>
      </p:pic>
      <p:grpSp>
        <p:nvGrpSpPr>
          <p:cNvPr id="155" name="Group 154"/>
          <p:cNvGrpSpPr/>
          <p:nvPr/>
        </p:nvGrpSpPr>
        <p:grpSpPr>
          <a:xfrm>
            <a:off x="1580547" y="1913072"/>
            <a:ext cx="2064261" cy="2083461"/>
            <a:chOff x="1227614" y="1780723"/>
            <a:chExt cx="2023969" cy="2042794"/>
          </a:xfrm>
        </p:grpSpPr>
        <p:sp>
          <p:nvSpPr>
            <p:cNvPr id="156" name="Rectangle 155"/>
            <p:cNvSpPr/>
            <p:nvPr>
              <p:custDataLst>
                <p:tags r:id="rId5"/>
              </p:custDataLst>
            </p:nvPr>
          </p:nvSpPr>
          <p:spPr bwMode="auto">
            <a:xfrm>
              <a:off x="1227614" y="1780723"/>
              <a:ext cx="2023969" cy="204279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Sentiment</a:t>
              </a:r>
            </a:p>
          </p:txBody>
        </p:sp>
        <p:sp>
          <p:nvSpPr>
            <p:cNvPr id="157" name="Freeform 14"/>
            <p:cNvSpPr>
              <a:spLocks noEditPoints="1"/>
            </p:cNvSpPr>
            <p:nvPr/>
          </p:nvSpPr>
          <p:spPr bwMode="black">
            <a:xfrm>
              <a:off x="1822917" y="2315714"/>
              <a:ext cx="767242" cy="96960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p>
              <a:pPr defTabSz="755481"/>
              <a:endParaRPr lang="en-US" sz="2448" spc="-124">
                <a:solidFill>
                  <a:srgbClr val="FFFFFF">
                    <a:lumMod val="50000"/>
                  </a:srgbClr>
                </a:solidFill>
                <a:latin typeface="Segoe Light" pitchFamily="34" charset="0"/>
              </a:endParaRPr>
            </a:p>
          </p:txBody>
        </p:sp>
      </p:grpSp>
      <p:sp>
        <p:nvSpPr>
          <p:cNvPr id="158" name="Rectangle 157"/>
          <p:cNvSpPr/>
          <p:nvPr>
            <p:custDataLst>
              <p:tags r:id="rId4"/>
            </p:custDataLst>
          </p:nvPr>
        </p:nvSpPr>
        <p:spPr bwMode="auto">
          <a:xfrm>
            <a:off x="8483700" y="4371723"/>
            <a:ext cx="2064261" cy="208346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Text</a:t>
            </a:r>
          </a:p>
        </p:txBody>
      </p:sp>
      <p:pic>
        <p:nvPicPr>
          <p:cNvPr id="159" name="Picture 158"/>
          <p:cNvPicPr>
            <a:picLocks noChangeAspect="1"/>
          </p:cNvPicPr>
          <p:nvPr/>
        </p:nvPicPr>
        <p:blipFill>
          <a:blip r:embed="rId16" cstate="print">
            <a:lum/>
            <a:extLst>
              <a:ext uri="{28A0092B-C50C-407E-A947-70E740481C1C}">
                <a14:useLocalDpi xmlns:a14="http://schemas.microsoft.com/office/drawing/2010/main" val="0"/>
              </a:ext>
            </a:extLst>
          </a:blip>
          <a:stretch>
            <a:fillRect/>
          </a:stretch>
        </p:blipFill>
        <p:spPr>
          <a:xfrm>
            <a:off x="8701317" y="5219599"/>
            <a:ext cx="627186" cy="444728"/>
          </a:xfrm>
          <a:prstGeom prst="rect">
            <a:avLst/>
          </a:prstGeom>
        </p:spPr>
      </p:pic>
      <p:pic>
        <p:nvPicPr>
          <p:cNvPr id="160" name="Picture 3" descr="\\MAGNUM\Projects\Microsoft\Cloud Power FY12\Design\ICONS_PNG\Document.png"/>
          <p:cNvPicPr>
            <a:picLocks noChangeAspect="1" noChangeArrowheads="1"/>
          </p:cNvPicPr>
          <p:nvPr/>
        </p:nvPicPr>
        <p:blipFill>
          <a:blip r:embed="rId17" cstate="print">
            <a:lum bright="100000"/>
          </a:blip>
          <a:stretch>
            <a:fillRect/>
          </a:stretch>
        </p:blipFill>
        <p:spPr bwMode="auto">
          <a:xfrm>
            <a:off x="9313233" y="4845821"/>
            <a:ext cx="1105388" cy="1115669"/>
          </a:xfrm>
          <a:prstGeom prst="rect">
            <a:avLst/>
          </a:prstGeom>
          <a:noFill/>
        </p:spPr>
      </p:pic>
    </p:spTree>
    <p:extLst>
      <p:ext uri="{BB962C8B-B14F-4D97-AF65-F5344CB8AC3E}">
        <p14:creationId xmlns:p14="http://schemas.microsoft.com/office/powerpoint/2010/main" val="25766702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Big Data</a:t>
            </a:r>
            <a:br>
              <a:rPr lang="en-US" dirty="0"/>
            </a:br>
            <a:r>
              <a:rPr lang="en-US" sz="3672" dirty="0">
                <a:solidFill>
                  <a:schemeClr val="accent1"/>
                </a:solidFill>
              </a:rPr>
              <a:t>Responding to New Questions</a:t>
            </a:r>
            <a:endParaRPr lang="en-US" dirty="0"/>
          </a:p>
        </p:txBody>
      </p:sp>
      <p:grpSp>
        <p:nvGrpSpPr>
          <p:cNvPr id="4" name="Group 3"/>
          <p:cNvGrpSpPr/>
          <p:nvPr/>
        </p:nvGrpSpPr>
        <p:grpSpPr>
          <a:xfrm>
            <a:off x="8259058" y="3653474"/>
            <a:ext cx="2695925" cy="2695224"/>
            <a:chOff x="8285536" y="3240529"/>
            <a:chExt cx="3096771" cy="3096771"/>
          </a:xfrm>
        </p:grpSpPr>
        <p:sp>
          <p:nvSpPr>
            <p:cNvPr id="5" name="Rectangle 4"/>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r>
                <a:rPr lang="en-US" sz="3264" kern="0" dirty="0">
                  <a:gradFill>
                    <a:gsLst>
                      <a:gs pos="0">
                        <a:srgbClr val="FFFFFF"/>
                      </a:gs>
                      <a:gs pos="100000">
                        <a:srgbClr val="FFFFFF"/>
                      </a:gs>
                    </a:gsLst>
                    <a:lin ang="5400000" scaled="0"/>
                  </a:gradFill>
                  <a:latin typeface="Segoe UI Light"/>
                </a:rPr>
                <a:t>Advanced Analytics</a:t>
              </a:r>
            </a:p>
          </p:txBody>
        </p:sp>
        <p:sp>
          <p:nvSpPr>
            <p:cNvPr id="6"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55963" rIns="111925" bIns="55963" numCol="1" anchor="t" anchorCtr="0" compatLnSpc="1">
              <a:prstTxWarp prst="textNoShape">
                <a:avLst/>
              </a:prstTxWarp>
            </a:bodyPr>
            <a:lstStyle/>
            <a:p>
              <a:pPr algn="ctr" defTabSz="932389">
                <a:defRPr/>
              </a:pPr>
              <a:endParaRPr lang="en-US" sz="1632" kern="0" dirty="0">
                <a:gradFill>
                  <a:gsLst>
                    <a:gs pos="0">
                      <a:srgbClr val="FFFFFF"/>
                    </a:gs>
                    <a:gs pos="100000">
                      <a:srgbClr val="FFFFFF"/>
                    </a:gs>
                  </a:gsLst>
                  <a:lin ang="5400000" scaled="0"/>
                </a:gradFill>
                <a:latin typeface="Calibri"/>
              </a:endParaRPr>
            </a:p>
          </p:txBody>
        </p:sp>
      </p:grpSp>
      <p:grpSp>
        <p:nvGrpSpPr>
          <p:cNvPr id="7" name="Group 6"/>
          <p:cNvGrpSpPr/>
          <p:nvPr/>
        </p:nvGrpSpPr>
        <p:grpSpPr>
          <a:xfrm>
            <a:off x="4895805" y="2167979"/>
            <a:ext cx="2695925" cy="2695224"/>
            <a:chOff x="4994239" y="1783015"/>
            <a:chExt cx="2642616" cy="2642616"/>
          </a:xfrm>
        </p:grpSpPr>
        <p:sp>
          <p:nvSpPr>
            <p:cNvPr id="8" name="Rectangle 7"/>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defTabSz="932119" fontAlgn="base">
                <a:spcBef>
                  <a:spcPct val="0"/>
                </a:spcBef>
                <a:spcAft>
                  <a:spcPct val="0"/>
                </a:spcAft>
                <a:defRPr/>
              </a:pPr>
              <a:r>
                <a:rPr lang="en-US" sz="3264" kern="0" dirty="0">
                  <a:gradFill>
                    <a:gsLst>
                      <a:gs pos="0">
                        <a:srgbClr val="FFFFFF"/>
                      </a:gs>
                      <a:gs pos="100000">
                        <a:srgbClr val="FFFFFF"/>
                      </a:gs>
                    </a:gsLst>
                    <a:lin ang="5400000" scaled="0"/>
                  </a:gradFill>
                  <a:latin typeface="Segoe UI Light"/>
                </a:rPr>
                <a:t>Live Data Feed</a:t>
              </a:r>
            </a:p>
          </p:txBody>
        </p:sp>
        <p:sp>
          <p:nvSpPr>
            <p:cNvPr id="9"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55963" rIns="111925" bIns="55963" numCol="1" anchor="t" anchorCtr="0" compatLnSpc="1">
              <a:prstTxWarp prst="textNoShape">
                <a:avLst/>
              </a:prstTxWarp>
            </a:bodyPr>
            <a:lstStyle/>
            <a:p>
              <a:pPr algn="ctr" defTabSz="932389">
                <a:defRPr/>
              </a:pPr>
              <a:endParaRPr lang="en-US" sz="1632" kern="0" dirty="0">
                <a:gradFill>
                  <a:gsLst>
                    <a:gs pos="0">
                      <a:srgbClr val="FFFFFF"/>
                    </a:gs>
                    <a:gs pos="100000">
                      <a:srgbClr val="FFFFFF"/>
                    </a:gs>
                  </a:gsLst>
                  <a:lin ang="5400000" scaled="0"/>
                </a:gradFill>
                <a:latin typeface="Calibri"/>
              </a:endParaRPr>
            </a:p>
          </p:txBody>
        </p:sp>
      </p:grpSp>
      <p:grpSp>
        <p:nvGrpSpPr>
          <p:cNvPr id="10" name="Group 9"/>
          <p:cNvGrpSpPr/>
          <p:nvPr/>
        </p:nvGrpSpPr>
        <p:grpSpPr>
          <a:xfrm>
            <a:off x="1547559" y="3653474"/>
            <a:ext cx="2695844" cy="2695142"/>
            <a:chOff x="952023" y="3373995"/>
            <a:chExt cx="2642536" cy="2642536"/>
          </a:xfrm>
        </p:grpSpPr>
        <p:sp>
          <p:nvSpPr>
            <p:cNvPr id="11" name="Rectangle 10"/>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24342" tIns="62170" rIns="124342" bIns="62170" numCol="1" rtlCol="0" anchor="b" anchorCtr="0" compatLnSpc="1">
              <a:prstTxWarp prst="textNoShape">
                <a:avLst/>
              </a:prstTxWarp>
            </a:bodyPr>
            <a:lstStyle/>
            <a:p>
              <a:pPr defTabSz="932119" fontAlgn="base">
                <a:spcBef>
                  <a:spcPct val="0"/>
                </a:spcBef>
                <a:spcAft>
                  <a:spcPct val="0"/>
                </a:spcAft>
                <a:defRPr/>
              </a:pPr>
              <a:r>
                <a:rPr lang="en-US" sz="3264" kern="0" dirty="0">
                  <a:gradFill>
                    <a:gsLst>
                      <a:gs pos="0">
                        <a:srgbClr val="FFFFFF"/>
                      </a:gs>
                      <a:gs pos="100000">
                        <a:srgbClr val="FFFFFF"/>
                      </a:gs>
                    </a:gsLst>
                    <a:lin ang="5400000" scaled="0"/>
                  </a:gradFill>
                  <a:latin typeface="Segoe UI Light"/>
                </a:rPr>
                <a:t>Social Analytics</a:t>
              </a:r>
            </a:p>
          </p:txBody>
        </p:sp>
        <p:grpSp>
          <p:nvGrpSpPr>
            <p:cNvPr id="12" name="Group 740"/>
            <p:cNvGrpSpPr>
              <a:grpSpLocks noChangeAspect="1"/>
            </p:cNvGrpSpPr>
            <p:nvPr/>
          </p:nvGrpSpPr>
          <p:grpSpPr bwMode="auto">
            <a:xfrm>
              <a:off x="1688098" y="3857434"/>
              <a:ext cx="1087271" cy="932650"/>
              <a:chOff x="7349" y="-2816"/>
              <a:chExt cx="661" cy="567"/>
            </a:xfrm>
            <a:solidFill>
              <a:srgbClr val="FFFFFF"/>
            </a:solidFill>
          </p:grpSpPr>
          <p:sp>
            <p:nvSpPr>
              <p:cNvPr id="13"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sp>
            <p:nvSpPr>
              <p:cNvPr id="14"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sp>
            <p:nvSpPr>
              <p:cNvPr id="15"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sp>
            <p:nvSpPr>
              <p:cNvPr id="16"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sp>
            <p:nvSpPr>
              <p:cNvPr id="17"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sp>
            <p:nvSpPr>
              <p:cNvPr id="18"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defTabSz="932389">
                  <a:defRPr/>
                </a:pPr>
                <a:endParaRPr lang="en-US" sz="1904" kern="0" dirty="0">
                  <a:solidFill>
                    <a:srgbClr val="FFFFFF"/>
                  </a:solidFill>
                  <a:latin typeface="Calibri"/>
                </a:endParaRPr>
              </a:p>
            </p:txBody>
          </p:sp>
        </p:grpSp>
      </p:grpSp>
      <p:grpSp>
        <p:nvGrpSpPr>
          <p:cNvPr id="19" name="Group 18"/>
          <p:cNvGrpSpPr/>
          <p:nvPr/>
        </p:nvGrpSpPr>
        <p:grpSpPr>
          <a:xfrm>
            <a:off x="4613939" y="4596931"/>
            <a:ext cx="3299772" cy="1736638"/>
            <a:chOff x="4293152" y="4173511"/>
            <a:chExt cx="3234521" cy="1702741"/>
          </a:xfrm>
          <a:solidFill>
            <a:srgbClr val="FFFFFF">
              <a:lumMod val="50000"/>
            </a:srgbClr>
          </a:solidFill>
        </p:grpSpPr>
        <p:sp>
          <p:nvSpPr>
            <p:cNvPr id="20" name="Rectangle 19"/>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r>
                <a:rPr lang="en-US" sz="1632" kern="0" dirty="0">
                  <a:solidFill>
                    <a:srgbClr val="FFFFFF"/>
                  </a:solidFill>
                  <a:ea typeface="Segoe UI" pitchFamily="34" charset="0"/>
                  <a:cs typeface="Segoe UI" pitchFamily="34" charset="0"/>
                </a:rPr>
                <a:t>How do I optimize my services based on patterns of weather, traffic, etc.?  </a:t>
              </a:r>
            </a:p>
          </p:txBody>
        </p:sp>
        <p:sp>
          <p:nvSpPr>
            <p:cNvPr id="21" name="Isosceles Triangle 20"/>
            <p:cNvSpPr/>
            <p:nvPr/>
          </p:nvSpPr>
          <p:spPr bwMode="auto">
            <a:xfrm rot="9592112" flipH="1" flipV="1">
              <a:off x="6342819" y="4173511"/>
              <a:ext cx="518276" cy="698012"/>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grpSp>
      <p:grpSp>
        <p:nvGrpSpPr>
          <p:cNvPr id="22" name="Group 21"/>
          <p:cNvGrpSpPr/>
          <p:nvPr/>
        </p:nvGrpSpPr>
        <p:grpSpPr>
          <a:xfrm flipH="1">
            <a:off x="751240" y="2619070"/>
            <a:ext cx="2923743" cy="1439311"/>
            <a:chOff x="534730" y="5272047"/>
            <a:chExt cx="2865928" cy="1411217"/>
          </a:xfrm>
          <a:solidFill>
            <a:srgbClr val="FFFFFF">
              <a:lumMod val="50000"/>
            </a:srgbClr>
          </a:solidFill>
        </p:grpSpPr>
        <p:sp>
          <p:nvSpPr>
            <p:cNvPr id="23" name="Rectangle 22"/>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defRPr/>
              </a:pPr>
              <a:r>
                <a:rPr lang="en-US" sz="1632" kern="0" dirty="0">
                  <a:solidFill>
                    <a:srgbClr val="FFFFFF"/>
                  </a:solidFill>
                  <a:ea typeface="Segoe UI" pitchFamily="34" charset="0"/>
                  <a:cs typeface="Segoe UI" pitchFamily="34" charset="0"/>
                </a:rPr>
                <a:t>What’s the social sentiment of my product?</a:t>
              </a:r>
            </a:p>
          </p:txBody>
        </p:sp>
        <p:sp>
          <p:nvSpPr>
            <p:cNvPr id="24" name="Isosceles Triangle 23"/>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E7E7E8"/>
                </a:solidFill>
                <a:latin typeface="Calibri"/>
              </a:endParaRPr>
            </a:p>
          </p:txBody>
        </p:sp>
      </p:grpSp>
      <p:grpSp>
        <p:nvGrpSpPr>
          <p:cNvPr id="25" name="Group 24"/>
          <p:cNvGrpSpPr/>
          <p:nvPr/>
        </p:nvGrpSpPr>
        <p:grpSpPr>
          <a:xfrm>
            <a:off x="8726622" y="2619074"/>
            <a:ext cx="2988122" cy="1428193"/>
            <a:chOff x="8171088" y="5045827"/>
            <a:chExt cx="2929034" cy="1400315"/>
          </a:xfrm>
          <a:solidFill>
            <a:srgbClr val="FFFFFF">
              <a:lumMod val="50000"/>
            </a:srgbClr>
          </a:solidFill>
        </p:grpSpPr>
        <p:sp>
          <p:nvSpPr>
            <p:cNvPr id="26" name="Isosceles Triangle 25"/>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24342" tIns="62170" rIns="124342" bIns="62170" numCol="1" rtlCol="0" anchor="t" anchorCtr="0" compatLnSpc="1">
              <a:prstTxWarp prst="textNoShape">
                <a:avLst/>
              </a:prstTxWarp>
            </a:bodyPr>
            <a:lstStyle/>
            <a:p>
              <a:pPr marL="233108" indent="-233108" defTabSz="932119" fontAlgn="base">
                <a:spcBef>
                  <a:spcPct val="0"/>
                </a:spcBef>
                <a:spcAft>
                  <a:spcPct val="0"/>
                </a:spcAft>
                <a:buFont typeface="Arial" pitchFamily="34" charset="0"/>
                <a:buChar char="•"/>
                <a:tabLst>
                  <a:tab pos="293002" algn="l"/>
                </a:tabLst>
                <a:defRPr/>
              </a:pPr>
              <a:endParaRPr lang="en-US" sz="2312" kern="0" dirty="0">
                <a:solidFill>
                  <a:srgbClr val="FFFFFF"/>
                </a:solidFill>
                <a:latin typeface="Calibri"/>
              </a:endParaRPr>
            </a:p>
          </p:txBody>
        </p:sp>
        <p:sp>
          <p:nvSpPr>
            <p:cNvPr id="27" name="Rectangle 26"/>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24347" tIns="62170" rIns="124347" bIns="62170" numCol="1" rtlCol="0" anchor="ctr" anchorCtr="0" compatLnSpc="1">
              <a:prstTxWarp prst="textNoShape">
                <a:avLst/>
              </a:prstTxWarp>
            </a:bodyPr>
            <a:lstStyle/>
            <a:p>
              <a:pPr marL="0" lvl="1" defTabSz="932319"/>
              <a:r>
                <a:rPr lang="en-US" sz="1632" kern="0" dirty="0">
                  <a:solidFill>
                    <a:srgbClr val="FFFFFF"/>
                  </a:solidFill>
                  <a:ea typeface="Segoe UI" pitchFamily="34" charset="0"/>
                  <a:cs typeface="Segoe UI" pitchFamily="34" charset="0"/>
                </a:rPr>
                <a:t>How do I better predict future outcomes?</a:t>
              </a:r>
            </a:p>
          </p:txBody>
        </p:sp>
      </p:grpSp>
    </p:spTree>
    <p:extLst>
      <p:ext uri="{BB962C8B-B14F-4D97-AF65-F5344CB8AC3E}">
        <p14:creationId xmlns:p14="http://schemas.microsoft.com/office/powerpoint/2010/main" val="288282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0-#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Introducing Hadoop</a:t>
            </a:r>
            <a:endParaRPr lang="en-US" dirty="0"/>
          </a:p>
        </p:txBody>
      </p:sp>
      <p:sp>
        <p:nvSpPr>
          <p:cNvPr id="3" name="Content Placeholder 2"/>
          <p:cNvSpPr>
            <a:spLocks noGrp="1"/>
          </p:cNvSpPr>
          <p:nvPr>
            <p:ph type="body" sz="quarter" idx="11"/>
          </p:nvPr>
        </p:nvSpPr>
        <p:spPr>
          <a:xfrm>
            <a:off x="274639" y="1481038"/>
            <a:ext cx="11889564" cy="5016758"/>
          </a:xfrm>
          <a:prstGeom prst="rect">
            <a:avLst/>
          </a:prstGeom>
        </p:spPr>
        <p:txBody>
          <a:bodyPr/>
          <a:lstStyle/>
          <a:p>
            <a:r>
              <a:rPr lang="en-US" dirty="0" smtClean="0">
                <a:solidFill>
                  <a:schemeClr val="tx1"/>
                </a:solidFill>
              </a:rPr>
              <a:t>Apache Hadoop is for big data</a:t>
            </a:r>
          </a:p>
          <a:p>
            <a:r>
              <a:rPr lang="en-US" dirty="0" smtClean="0">
                <a:solidFill>
                  <a:schemeClr val="tx1"/>
                </a:solidFill>
              </a:rPr>
              <a:t>It is a set of open source projects that transform commodity hardware into a service that can:</a:t>
            </a:r>
          </a:p>
          <a:p>
            <a:pPr lvl="1"/>
            <a:r>
              <a:rPr lang="en-US" dirty="0" smtClean="0">
                <a:solidFill>
                  <a:schemeClr val="tx1"/>
                </a:solidFill>
              </a:rPr>
              <a:t>Store petabytes of data reliably</a:t>
            </a:r>
          </a:p>
          <a:p>
            <a:pPr lvl="1"/>
            <a:r>
              <a:rPr lang="en-US" dirty="0" smtClean="0">
                <a:solidFill>
                  <a:schemeClr val="tx1"/>
                </a:solidFill>
              </a:rPr>
              <a:t>Allow huge distributed computations</a:t>
            </a:r>
          </a:p>
          <a:p>
            <a:r>
              <a:rPr lang="en-US" dirty="0" smtClean="0">
                <a:solidFill>
                  <a:schemeClr val="tx1"/>
                </a:solidFill>
              </a:rPr>
              <a:t>Key attributes:</a:t>
            </a:r>
          </a:p>
          <a:p>
            <a:pPr lvl="1"/>
            <a:r>
              <a:rPr lang="en-US" dirty="0" smtClean="0">
                <a:solidFill>
                  <a:schemeClr val="tx1"/>
                </a:solidFill>
              </a:rPr>
              <a:t>Open source</a:t>
            </a:r>
          </a:p>
          <a:p>
            <a:pPr lvl="1"/>
            <a:r>
              <a:rPr lang="en-US" dirty="0" smtClean="0">
                <a:solidFill>
                  <a:schemeClr val="tx1"/>
                </a:solidFill>
              </a:rPr>
              <a:t>Highly scalable</a:t>
            </a:r>
          </a:p>
          <a:p>
            <a:pPr lvl="1"/>
            <a:r>
              <a:rPr lang="en-US" dirty="0" smtClean="0">
                <a:solidFill>
                  <a:schemeClr val="tx1"/>
                </a:solidFill>
              </a:rPr>
              <a:t>Runs on commodity hardware</a:t>
            </a:r>
          </a:p>
          <a:p>
            <a:pPr lvl="1"/>
            <a:r>
              <a:rPr lang="en-US" dirty="0" smtClean="0">
                <a:solidFill>
                  <a:schemeClr val="tx1"/>
                </a:solidFill>
              </a:rPr>
              <a:t>Redundant and reliable (no data loss)</a:t>
            </a:r>
          </a:p>
          <a:p>
            <a:pPr lvl="1"/>
            <a:r>
              <a:rPr lang="en-US" dirty="0" smtClean="0">
                <a:solidFill>
                  <a:schemeClr val="tx1"/>
                </a:solidFill>
              </a:rPr>
              <a:t>Batch processing centric – using “Map-Reduce” processing  paradigm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2493" y="3785294"/>
            <a:ext cx="3234845" cy="2462344"/>
          </a:xfrm>
          <a:prstGeom prst="rect">
            <a:avLst/>
          </a:prstGeom>
          <a:noFill/>
          <a:effectLst>
            <a:outerShdw blurRad="50800" dist="50800" dir="5400000" algn="ctr" rotWithShape="0">
              <a:srgbClr val="000000"/>
            </a:outerShdw>
          </a:effectLst>
        </p:spPr>
      </p:pic>
    </p:spTree>
    <p:extLst>
      <p:ext uri="{BB962C8B-B14F-4D97-AF65-F5344CB8AC3E}">
        <p14:creationId xmlns:p14="http://schemas.microsoft.com/office/powerpoint/2010/main" val="265241650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Hadoop</a:t>
            </a:r>
            <a:endParaRPr lang="en-US" dirty="0"/>
          </a:p>
        </p:txBody>
      </p:sp>
      <p:graphicFrame>
        <p:nvGraphicFramePr>
          <p:cNvPr id="7" name="Table 6"/>
          <p:cNvGraphicFramePr>
            <a:graphicFrameLocks noGrp="1"/>
          </p:cNvGraphicFramePr>
          <p:nvPr>
            <p:extLst/>
          </p:nvPr>
        </p:nvGraphicFramePr>
        <p:xfrm>
          <a:off x="530328" y="1476618"/>
          <a:ext cx="11377761" cy="4476248"/>
        </p:xfrm>
        <a:graphic>
          <a:graphicData uri="http://schemas.openxmlformats.org/drawingml/2006/table">
            <a:tbl>
              <a:tblPr bandRow="1">
                <a:tableStyleId>{5C22544A-7EE6-4342-B048-85BDC9FD1C3A}</a:tableStyleId>
              </a:tblPr>
              <a:tblGrid>
                <a:gridCol w="1865207"/>
                <a:gridCol w="4756277"/>
                <a:gridCol w="4756277"/>
              </a:tblGrid>
              <a:tr h="559531">
                <a:tc>
                  <a:txBody>
                    <a:bodyPr/>
                    <a:lstStyle/>
                    <a:p>
                      <a:pPr algn="ctr"/>
                      <a:endParaRPr lang="en-US" sz="2000" b="1" dirty="0">
                        <a:ln>
                          <a:solidFill>
                            <a:schemeClr val="bg1">
                              <a:alpha val="0"/>
                            </a:schemeClr>
                          </a:solidFill>
                        </a:ln>
                        <a:solidFill>
                          <a:schemeClr val="tx1"/>
                        </a:solidFill>
                        <a:latin typeface="+mj-lt"/>
                      </a:endParaRPr>
                    </a:p>
                  </a:txBody>
                  <a:tcPr marL="93260" marR="93260" marT="46630" marB="46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marL="0" algn="ctr" defTabSz="914363" rtl="0" eaLnBrk="1" latinLnBrk="0" hangingPunct="1"/>
                      <a:r>
                        <a:rPr lang="en-US" sz="2400" b="1" kern="1200" cap="all" baseline="0" dirty="0" smtClean="0">
                          <a:solidFill>
                            <a:schemeClr val="tx1"/>
                          </a:solidFill>
                          <a:latin typeface="+mn-lt"/>
                          <a:ea typeface="+mn-ea"/>
                          <a:cs typeface="+mn-cs"/>
                        </a:rPr>
                        <a:t>Traditional RDBMS</a:t>
                      </a:r>
                      <a:endParaRPr lang="en-US" sz="2400" b="1" kern="1200" cap="all" baseline="0" dirty="0">
                        <a:solidFill>
                          <a:schemeClr val="tx1"/>
                        </a:solidFill>
                        <a:latin typeface="+mn-lt"/>
                        <a:ea typeface="+mn-ea"/>
                        <a:cs typeface="+mn-cs"/>
                      </a:endParaRPr>
                    </a:p>
                  </a:txBody>
                  <a:tcPr marL="93260" marR="93260" marT="46630" marB="46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marL="0" algn="ctr" defTabSz="914363" rtl="0" eaLnBrk="1" latinLnBrk="0" hangingPunct="1"/>
                      <a:r>
                        <a:rPr lang="en-US" sz="2400" b="1" kern="1200" cap="all" baseline="0" dirty="0" smtClean="0">
                          <a:solidFill>
                            <a:schemeClr val="tx1"/>
                          </a:solidFill>
                          <a:latin typeface="+mn-lt"/>
                          <a:ea typeface="+mn-ea"/>
                          <a:cs typeface="+mn-cs"/>
                        </a:rPr>
                        <a:t>Hadoop</a:t>
                      </a:r>
                      <a:endParaRPr lang="en-US" sz="2400" b="1" kern="1200" cap="all" baseline="0" dirty="0">
                        <a:solidFill>
                          <a:schemeClr val="tx1"/>
                        </a:solidFill>
                        <a:latin typeface="+mn-lt"/>
                        <a:ea typeface="+mn-ea"/>
                        <a:cs typeface="+mn-cs"/>
                      </a:endParaRPr>
                    </a:p>
                  </a:txBody>
                  <a:tcPr marL="93260" marR="93260" marT="46630" marB="4663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Data Size</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Gigabytes </a:t>
                      </a:r>
                      <a:r>
                        <a:rPr lang="en-US" sz="2000" b="0" i="1" dirty="0" smtClean="0">
                          <a:ln>
                            <a:solidFill>
                              <a:schemeClr val="bg1">
                                <a:alpha val="0"/>
                              </a:schemeClr>
                            </a:solidFill>
                          </a:ln>
                          <a:solidFill>
                            <a:schemeClr val="tx1"/>
                          </a:solidFill>
                          <a:latin typeface="+mn-lt"/>
                        </a:rPr>
                        <a:t>(Terabytes)</a:t>
                      </a:r>
                      <a:endParaRPr lang="en-US" sz="2000" b="0" i="1"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Petabytes </a:t>
                      </a:r>
                      <a:r>
                        <a:rPr lang="en-US" sz="2000" b="0" i="1" kern="1200" dirty="0" smtClean="0">
                          <a:ln>
                            <a:solidFill>
                              <a:schemeClr val="bg1">
                                <a:alpha val="0"/>
                              </a:schemeClr>
                            </a:solidFill>
                          </a:ln>
                          <a:solidFill>
                            <a:schemeClr val="tx1"/>
                          </a:solidFill>
                          <a:latin typeface="+mn-lt"/>
                          <a:ea typeface="+mn-ea"/>
                          <a:cs typeface="+mn-cs"/>
                        </a:rPr>
                        <a:t>(</a:t>
                      </a:r>
                      <a:r>
                        <a:rPr lang="en-US" sz="2000" b="0" i="1" kern="1200" dirty="0" err="1" smtClean="0">
                          <a:ln>
                            <a:solidFill>
                              <a:schemeClr val="bg1">
                                <a:alpha val="0"/>
                              </a:schemeClr>
                            </a:solidFill>
                          </a:ln>
                          <a:solidFill>
                            <a:schemeClr val="tx1"/>
                          </a:solidFill>
                          <a:latin typeface="+mn-lt"/>
                          <a:ea typeface="+mn-ea"/>
                          <a:cs typeface="+mn-cs"/>
                        </a:rPr>
                        <a:t>Hexabytes</a:t>
                      </a:r>
                      <a:r>
                        <a:rPr lang="en-US" sz="2000" b="0" i="1" kern="1200" dirty="0" smtClean="0">
                          <a:ln>
                            <a:solidFill>
                              <a:schemeClr val="bg1">
                                <a:alpha val="0"/>
                              </a:schemeClr>
                            </a:solidFill>
                          </a:ln>
                          <a:solidFill>
                            <a:schemeClr val="tx1"/>
                          </a:solidFill>
                          <a:latin typeface="+mn-lt"/>
                          <a:ea typeface="+mn-ea"/>
                          <a:cs typeface="+mn-cs"/>
                        </a:rPr>
                        <a:t>)</a:t>
                      </a:r>
                      <a:endParaRPr lang="en-US" sz="2000" b="0" i="1" kern="1200" dirty="0">
                        <a:ln>
                          <a:solidFill>
                            <a:schemeClr val="bg1">
                              <a:alpha val="0"/>
                            </a:schemeClr>
                          </a:solidFill>
                        </a:ln>
                        <a:solidFill>
                          <a:schemeClr val="tx1"/>
                        </a:solidFill>
                        <a:latin typeface="+mn-lt"/>
                        <a:ea typeface="+mn-ea"/>
                        <a:cs typeface="+mn-cs"/>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Access</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Interactive and Batch</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Batch</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Updates</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Read</a:t>
                      </a:r>
                      <a:r>
                        <a:rPr lang="en-US" sz="2000" b="0" i="0" baseline="0" dirty="0" smtClean="0">
                          <a:ln>
                            <a:solidFill>
                              <a:schemeClr val="bg1">
                                <a:alpha val="0"/>
                              </a:schemeClr>
                            </a:solidFill>
                          </a:ln>
                          <a:solidFill>
                            <a:schemeClr val="tx1"/>
                          </a:solidFill>
                          <a:latin typeface="+mn-lt"/>
                        </a:rPr>
                        <a:t> / Write many times</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Write once, Read</a:t>
                      </a:r>
                      <a:r>
                        <a:rPr lang="en-US" sz="2000" b="0" i="0" baseline="0" dirty="0" smtClean="0">
                          <a:ln>
                            <a:solidFill>
                              <a:schemeClr val="bg1">
                                <a:alpha val="0"/>
                              </a:schemeClr>
                            </a:solidFill>
                          </a:ln>
                          <a:solidFill>
                            <a:schemeClr val="tx1"/>
                          </a:solidFill>
                          <a:latin typeface="+mn-lt"/>
                        </a:rPr>
                        <a:t> many times</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Structure</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Static Schema</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Dynamic Schema</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Integrity</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High (ACID)</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Low</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Scaling</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Nonlinear</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c>
                  <a:txBody>
                    <a:bodyPr/>
                    <a:lstStyle/>
                    <a:p>
                      <a:pPr algn="l"/>
                      <a:r>
                        <a:rPr lang="en-US" sz="2000" b="0" i="0" dirty="0" smtClean="0">
                          <a:ln>
                            <a:solidFill>
                              <a:schemeClr val="bg1">
                                <a:alpha val="0"/>
                              </a:schemeClr>
                            </a:solidFill>
                          </a:ln>
                          <a:solidFill>
                            <a:schemeClr val="tx1"/>
                          </a:solidFill>
                          <a:latin typeface="+mn-lt"/>
                        </a:rPr>
                        <a:t>Linear</a:t>
                      </a:r>
                      <a:endParaRPr lang="en-US" sz="2000" b="0" i="0" dirty="0">
                        <a:ln>
                          <a:solidFill>
                            <a:schemeClr val="bg1">
                              <a:alpha val="0"/>
                            </a:schemeClr>
                          </a:solidFill>
                        </a:ln>
                        <a:solidFill>
                          <a:schemeClr val="tx1"/>
                        </a:solidFill>
                        <a:latin typeface="+mn-lt"/>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2050"/>
                    </a:solidFill>
                  </a:tcPr>
                </a:tc>
              </a:tr>
              <a:tr h="559531">
                <a:tc>
                  <a:txBody>
                    <a:bodyPr/>
                    <a:lstStyle/>
                    <a:p>
                      <a:pPr algn="r"/>
                      <a:r>
                        <a:rPr lang="en-US" sz="2400" kern="1200" dirty="0" smtClean="0">
                          <a:solidFill>
                            <a:schemeClr val="tx1"/>
                          </a:solidFill>
                          <a:latin typeface="Segoe UI Light" pitchFamily="34" charset="0"/>
                          <a:ea typeface="+mn-ea"/>
                          <a:cs typeface="+mn-cs"/>
                        </a:rPr>
                        <a:t>DBA Ratio</a:t>
                      </a:r>
                      <a:endParaRPr lang="en-US" sz="2400" kern="1200" dirty="0">
                        <a:solidFill>
                          <a:schemeClr val="tx1"/>
                        </a:solidFill>
                        <a:latin typeface="Segoe UI Light" pitchFamily="34" charset="0"/>
                        <a:ea typeface="+mn-ea"/>
                        <a:cs typeface="+mn-cs"/>
                      </a:endParaRPr>
                    </a:p>
                  </a:txBody>
                  <a:tcPr marL="93260" marR="186521" marT="46630" marB="4663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2050"/>
                    </a:solidFill>
                  </a:tcPr>
                </a:tc>
                <a:tc>
                  <a:txBody>
                    <a:bodyPr/>
                    <a:lstStyle/>
                    <a:p>
                      <a:pPr algn="l"/>
                      <a:r>
                        <a:rPr lang="en-US" sz="2000" b="0" i="1" kern="1200" dirty="0" smtClean="0">
                          <a:ln>
                            <a:solidFill>
                              <a:schemeClr val="bg1">
                                <a:alpha val="0"/>
                              </a:schemeClr>
                            </a:solidFill>
                          </a:ln>
                          <a:solidFill>
                            <a:schemeClr val="tx1"/>
                          </a:solidFill>
                          <a:latin typeface="+mn-lt"/>
                          <a:ea typeface="+mn-ea"/>
                          <a:cs typeface="+mn-cs"/>
                        </a:rPr>
                        <a:t>1:40</a:t>
                      </a:r>
                      <a:endParaRPr lang="en-US" sz="2000" b="0" i="1" kern="1200" dirty="0">
                        <a:ln>
                          <a:solidFill>
                            <a:schemeClr val="bg1">
                              <a:alpha val="0"/>
                            </a:schemeClr>
                          </a:solidFill>
                        </a:ln>
                        <a:solidFill>
                          <a:schemeClr val="tx1"/>
                        </a:solidFill>
                        <a:latin typeface="+mn-lt"/>
                        <a:ea typeface="+mn-ea"/>
                        <a:cs typeface="+mn-cs"/>
                      </a:endParaRPr>
                    </a:p>
                  </a:txBody>
                  <a:tcPr marL="186521" marR="93260" marT="46630" marB="46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2050"/>
                    </a:solidFill>
                  </a:tcPr>
                </a:tc>
                <a:tc>
                  <a:txBody>
                    <a:bodyPr/>
                    <a:lstStyle/>
                    <a:p>
                      <a:pPr algn="l"/>
                      <a:r>
                        <a:rPr lang="en-US" sz="2000" b="0" i="1" kern="1200" dirty="0" smtClean="0">
                          <a:ln>
                            <a:solidFill>
                              <a:schemeClr val="bg1">
                                <a:alpha val="0"/>
                              </a:schemeClr>
                            </a:solidFill>
                          </a:ln>
                          <a:solidFill>
                            <a:schemeClr val="tx1"/>
                          </a:solidFill>
                          <a:latin typeface="+mn-lt"/>
                          <a:ea typeface="+mn-ea"/>
                          <a:cs typeface="+mn-cs"/>
                        </a:rPr>
                        <a:t>1:3000</a:t>
                      </a:r>
                      <a:endParaRPr lang="en-US" sz="2000" b="0" i="1" kern="1200" dirty="0">
                        <a:ln>
                          <a:solidFill>
                            <a:schemeClr val="bg1">
                              <a:alpha val="0"/>
                            </a:schemeClr>
                          </a:solidFill>
                        </a:ln>
                        <a:solidFill>
                          <a:schemeClr val="tx1"/>
                        </a:solidFill>
                        <a:latin typeface="+mn-lt"/>
                        <a:ea typeface="+mn-ea"/>
                        <a:cs typeface="+mn-cs"/>
                      </a:endParaRPr>
                    </a:p>
                  </a:txBody>
                  <a:tcPr marL="186521" marR="93260" marT="46630" marB="4663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2050"/>
                    </a:solidFill>
                  </a:tcPr>
                </a:tc>
              </a:tr>
            </a:tbl>
          </a:graphicData>
        </a:graphic>
      </p:graphicFrame>
      <p:sp>
        <p:nvSpPr>
          <p:cNvPr id="8" name="TextBox 7"/>
          <p:cNvSpPr txBox="1"/>
          <p:nvPr/>
        </p:nvSpPr>
        <p:spPr>
          <a:xfrm>
            <a:off x="8208277" y="6180543"/>
            <a:ext cx="3781558" cy="192135"/>
          </a:xfrm>
          <a:prstGeom prst="rect">
            <a:avLst/>
          </a:prstGeom>
          <a:noFill/>
        </p:spPr>
        <p:txBody>
          <a:bodyPr wrap="none" lIns="0" tIns="0" rIns="0" bIns="0" rtlCol="0" anchor="b" anchorCtr="0">
            <a:spAutoFit/>
          </a:bodyPr>
          <a:lstStyle/>
          <a:p>
            <a:pPr defTabSz="932597">
              <a:defRPr/>
            </a:pPr>
            <a:r>
              <a:rPr lang="en-US" sz="1224" kern="0" dirty="0">
                <a:ln>
                  <a:solidFill>
                    <a:srgbClr val="000000">
                      <a:alpha val="0"/>
                    </a:srgbClr>
                  </a:solidFill>
                </a:ln>
                <a:solidFill>
                  <a:srgbClr val="595959"/>
                </a:solidFill>
              </a:rPr>
              <a:t>Reference: Tom White’s Hadoop: The Definitive Guide</a:t>
            </a:r>
          </a:p>
        </p:txBody>
      </p:sp>
      <p:sp>
        <p:nvSpPr>
          <p:cNvPr id="10" name="Freeform 38"/>
          <p:cNvSpPr>
            <a:spLocks noEditPoints="1"/>
          </p:cNvSpPr>
          <p:nvPr/>
        </p:nvSpPr>
        <p:spPr bwMode="auto">
          <a:xfrm>
            <a:off x="6032849" y="4534299"/>
            <a:ext cx="694595" cy="1144705"/>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1243245"/>
            <a:endParaRPr lang="en-US" sz="2448">
              <a:solidFill>
                <a:srgbClr val="FFFFFF"/>
              </a:solidFill>
            </a:endParaRPr>
          </a:p>
        </p:txBody>
      </p:sp>
    </p:spTree>
    <p:extLst>
      <p:ext uri="{BB962C8B-B14F-4D97-AF65-F5344CB8AC3E}">
        <p14:creationId xmlns:p14="http://schemas.microsoft.com/office/powerpoint/2010/main" val="3636498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it Works</a:t>
            </a:r>
            <a:endParaRPr lang="en-US" dirty="0"/>
          </a:p>
        </p:txBody>
      </p:sp>
      <p:sp>
        <p:nvSpPr>
          <p:cNvPr id="5" name="Rectangle 4"/>
          <p:cNvSpPr/>
          <p:nvPr>
            <p:custDataLst>
              <p:tags r:id="rId1"/>
            </p:custDataLst>
          </p:nvPr>
        </p:nvSpPr>
        <p:spPr bwMode="auto">
          <a:xfrm>
            <a:off x="500768" y="1421896"/>
            <a:ext cx="11447057" cy="5222579"/>
          </a:xfrm>
          <a:prstGeom prst="rect">
            <a:avLst/>
          </a:prstGeom>
          <a:solidFill>
            <a:srgbClr val="1F497D"/>
          </a:solidFill>
          <a:ln w="25400" cap="flat" cmpd="sng" algn="ctr">
            <a:noFill/>
            <a:prstDash val="solid"/>
            <a:headEnd type="none" w="med" len="med"/>
            <a:tailEnd type="none" w="med" len="med"/>
          </a:ln>
          <a:effectLst/>
        </p:spPr>
        <p:txBody>
          <a:bodyPr vert="horz" wrap="square" lIns="93256" tIns="93260" rIns="93256" bIns="46628" numCol="1" rtlCol="0" anchor="t" anchorCtr="0" compatLnSpc="1">
            <a:prstTxWarp prst="textNoShape">
              <a:avLst/>
            </a:prstTxWarp>
          </a:bodyPr>
          <a:lstStyle/>
          <a:p>
            <a:pPr algn="ctr" defTabSz="932597" fontAlgn="base">
              <a:lnSpc>
                <a:spcPct val="90000"/>
              </a:lnSpc>
              <a:spcBef>
                <a:spcPct val="20000"/>
              </a:spcBef>
              <a:spcAft>
                <a:spcPct val="0"/>
              </a:spcAft>
              <a:buSzPct val="80000"/>
              <a:defRPr/>
            </a:pPr>
            <a:r>
              <a:rPr lang="en-US" sz="2040" b="1" kern="0" dirty="0">
                <a:ln>
                  <a:solidFill>
                    <a:prstClr val="black">
                      <a:alpha val="0"/>
                    </a:prstClr>
                  </a:solidFill>
                </a:ln>
                <a:solidFill>
                  <a:srgbClr val="FFC000"/>
                </a:solidFill>
                <a:latin typeface="Calibri"/>
              </a:rPr>
              <a:t>FIRST, STORE THE DATA</a:t>
            </a:r>
          </a:p>
        </p:txBody>
      </p:sp>
      <p:sp>
        <p:nvSpPr>
          <p:cNvPr id="6" name="Rectangle 5"/>
          <p:cNvSpPr/>
          <p:nvPr/>
        </p:nvSpPr>
        <p:spPr bwMode="auto">
          <a:xfrm>
            <a:off x="6329931" y="1981924"/>
            <a:ext cx="4102526" cy="4102526"/>
          </a:xfrm>
          <a:prstGeom prst="rect">
            <a:avLst/>
          </a:prstGeom>
          <a:solidFill>
            <a:srgbClr val="1F497D"/>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nvGrpSpPr>
          <p:cNvPr id="7" name="Group 6"/>
          <p:cNvGrpSpPr/>
          <p:nvPr/>
        </p:nvGrpSpPr>
        <p:grpSpPr>
          <a:xfrm>
            <a:off x="6644814" y="4260545"/>
            <a:ext cx="1511235" cy="1720189"/>
            <a:chOff x="6116086" y="4114800"/>
            <a:chExt cx="1481737" cy="1686613"/>
          </a:xfrm>
        </p:grpSpPr>
        <p:grpSp>
          <p:nvGrpSpPr>
            <p:cNvPr id="8" name="Group 7"/>
            <p:cNvGrpSpPr/>
            <p:nvPr/>
          </p:nvGrpSpPr>
          <p:grpSpPr>
            <a:xfrm>
              <a:off x="6116086" y="4114800"/>
              <a:ext cx="1481737" cy="1686613"/>
              <a:chOff x="6116086" y="4114800"/>
              <a:chExt cx="1481737" cy="1686613"/>
            </a:xfrm>
          </p:grpSpPr>
          <p:sp>
            <p:nvSpPr>
              <p:cNvPr id="15" name="TextBox 14"/>
              <p:cNvSpPr txBox="1"/>
              <p:nvPr/>
            </p:nvSpPr>
            <p:spPr>
              <a:xfrm>
                <a:off x="6424026" y="5550254"/>
                <a:ext cx="973758" cy="251159"/>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2040" kern="0" dirty="0">
                    <a:solidFill>
                      <a:prstClr val="white">
                        <a:lumMod val="75000"/>
                        <a:lumOff val="25000"/>
                        <a:alpha val="99000"/>
                      </a:prstClr>
                    </a:solidFill>
                    <a:latin typeface="Calibri"/>
                  </a:rPr>
                  <a:t>Server</a:t>
                </a:r>
              </a:p>
            </p:txBody>
          </p:sp>
          <p:sp>
            <p:nvSpPr>
              <p:cNvPr id="16" name="Round Same Side Corner Rectangle 15"/>
              <p:cNvSpPr/>
              <p:nvPr/>
            </p:nvSpPr>
            <p:spPr bwMode="auto">
              <a:xfrm rot="5400000">
                <a:off x="6223986" y="4114800"/>
                <a:ext cx="1373838" cy="1373837"/>
              </a:xfrm>
              <a:prstGeom prst="round2SameRect">
                <a:avLst>
                  <a:gd name="adj1" fmla="val 5548"/>
                  <a:gd name="adj2" fmla="val 0"/>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7" name="Round Same Side Corner Rectangle 16"/>
              <p:cNvSpPr/>
              <p:nvPr/>
            </p:nvSpPr>
            <p:spPr bwMode="auto">
              <a:xfrm rot="16200000">
                <a:off x="6061862" y="4239941"/>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8" name="Round Same Side Corner Rectangle 17"/>
              <p:cNvSpPr/>
              <p:nvPr/>
            </p:nvSpPr>
            <p:spPr bwMode="auto">
              <a:xfrm rot="16200000">
                <a:off x="6061863" y="5200920"/>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sp>
          <p:nvSpPr>
            <p:cNvPr id="9"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0"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1"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2"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3"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4"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sp>
        <p:nvSpPr>
          <p:cNvPr id="19" name="Right Arrow 18"/>
          <p:cNvSpPr/>
          <p:nvPr/>
        </p:nvSpPr>
        <p:spPr bwMode="auto">
          <a:xfrm>
            <a:off x="4086973" y="3715338"/>
            <a:ext cx="1966029" cy="378206"/>
          </a:xfrm>
          <a:prstGeom prst="rightArrow">
            <a:avLst/>
          </a:prstGeom>
          <a:solidFill>
            <a:srgbClr val="1F497D">
              <a:lumMod val="75000"/>
            </a:srgb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nvGrpSpPr>
          <p:cNvPr id="20" name="Group 19"/>
          <p:cNvGrpSpPr/>
          <p:nvPr/>
        </p:nvGrpSpPr>
        <p:grpSpPr>
          <a:xfrm>
            <a:off x="2425091" y="2925099"/>
            <a:ext cx="1317779" cy="1915868"/>
            <a:chOff x="1789900" y="2805422"/>
            <a:chExt cx="1292057" cy="1878472"/>
          </a:xfrm>
        </p:grpSpPr>
        <p:sp>
          <p:nvSpPr>
            <p:cNvPr id="21" name="TextBox 20"/>
            <p:cNvSpPr txBox="1"/>
            <p:nvPr/>
          </p:nvSpPr>
          <p:spPr>
            <a:xfrm>
              <a:off x="2010919" y="4432735"/>
              <a:ext cx="850018" cy="251159"/>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2040" kern="0" dirty="0">
                  <a:solidFill>
                    <a:prstClr val="white">
                      <a:lumMod val="75000"/>
                      <a:lumOff val="25000"/>
                      <a:alpha val="99000"/>
                    </a:prstClr>
                  </a:solidFill>
                  <a:latin typeface="Calibri"/>
                </a:rPr>
                <a:t>Files</a:t>
              </a:r>
            </a:p>
          </p:txBody>
        </p:sp>
        <p:grpSp>
          <p:nvGrpSpPr>
            <p:cNvPr id="22" name="Group 21"/>
            <p:cNvGrpSpPr/>
            <p:nvPr/>
          </p:nvGrpSpPr>
          <p:grpSpPr>
            <a:xfrm>
              <a:off x="1789900" y="2805422"/>
              <a:ext cx="1292057" cy="1532342"/>
              <a:chOff x="8791575" y="-838200"/>
              <a:chExt cx="973138" cy="1154113"/>
            </a:xfrm>
          </p:grpSpPr>
          <p:sp>
            <p:nvSpPr>
              <p:cNvPr id="2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rgbClr val="8064A2"/>
              </a:solidFill>
              <a:ln w="9525" cap="flat" cmpd="sng" algn="ctr">
                <a:noFill/>
                <a:prstDash val="solid"/>
              </a:ln>
              <a:effectLst/>
            </p:spPr>
            <p:txBody>
              <a:bodyPr rtlCol="0" anchor="t" anchorCtr="0"/>
              <a:lstStyle/>
              <a:p>
                <a:pPr algn="ctr" defTabSz="1243193">
                  <a:defRPr/>
                </a:pPr>
                <a:endParaRPr lang="en-US" sz="1836" kern="0">
                  <a:solidFill>
                    <a:prstClr val="black">
                      <a:alpha val="99000"/>
                    </a:prstClr>
                  </a:solidFill>
                  <a:latin typeface="Calibri"/>
                  <a:ea typeface="Segoe UI" pitchFamily="34" charset="0"/>
                  <a:cs typeface="Segoe UI" pitchFamily="34" charset="0"/>
                </a:endParaRPr>
              </a:p>
            </p:txBody>
          </p:sp>
          <p:sp>
            <p:nvSpPr>
              <p:cNvPr id="2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rgbClr val="8064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grpSp>
      <p:grpSp>
        <p:nvGrpSpPr>
          <p:cNvPr id="25" name="Group 24"/>
          <p:cNvGrpSpPr/>
          <p:nvPr/>
        </p:nvGrpSpPr>
        <p:grpSpPr>
          <a:xfrm>
            <a:off x="6644814" y="2133190"/>
            <a:ext cx="1511235" cy="1720189"/>
            <a:chOff x="6358975" y="2028970"/>
            <a:chExt cx="1481737" cy="1686613"/>
          </a:xfrm>
        </p:grpSpPr>
        <p:grpSp>
          <p:nvGrpSpPr>
            <p:cNvPr id="26" name="Group 25"/>
            <p:cNvGrpSpPr/>
            <p:nvPr/>
          </p:nvGrpSpPr>
          <p:grpSpPr>
            <a:xfrm>
              <a:off x="6358975" y="2028970"/>
              <a:ext cx="1481737" cy="1686613"/>
              <a:chOff x="6116086" y="2028969"/>
              <a:chExt cx="1481737" cy="1686613"/>
            </a:xfrm>
          </p:grpSpPr>
          <p:sp>
            <p:nvSpPr>
              <p:cNvPr id="29" name="TextBox 28"/>
              <p:cNvSpPr txBox="1"/>
              <p:nvPr/>
            </p:nvSpPr>
            <p:spPr>
              <a:xfrm>
                <a:off x="6424026" y="3464423"/>
                <a:ext cx="973758" cy="251159"/>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2040" kern="0" dirty="0">
                    <a:solidFill>
                      <a:prstClr val="white">
                        <a:lumMod val="75000"/>
                        <a:lumOff val="25000"/>
                        <a:alpha val="99000"/>
                      </a:prstClr>
                    </a:solidFill>
                    <a:latin typeface="Calibri"/>
                  </a:rPr>
                  <a:t>Server</a:t>
                </a:r>
              </a:p>
            </p:txBody>
          </p:sp>
          <p:grpSp>
            <p:nvGrpSpPr>
              <p:cNvPr id="30" name="Group 29"/>
              <p:cNvGrpSpPr/>
              <p:nvPr/>
            </p:nvGrpSpPr>
            <p:grpSpPr>
              <a:xfrm>
                <a:off x="6116086" y="2028969"/>
                <a:ext cx="1481737" cy="1373838"/>
                <a:chOff x="6116086" y="2028969"/>
                <a:chExt cx="1481737" cy="1373838"/>
              </a:xfrm>
            </p:grpSpPr>
            <p:sp>
              <p:nvSpPr>
                <p:cNvPr id="37" name="Round Same Side Corner Rectangle 36"/>
                <p:cNvSpPr/>
                <p:nvPr/>
              </p:nvSpPr>
              <p:spPr bwMode="auto">
                <a:xfrm rot="5400000">
                  <a:off x="6223986" y="2028969"/>
                  <a:ext cx="1373838" cy="1373837"/>
                </a:xfrm>
                <a:prstGeom prst="round2SameRect">
                  <a:avLst>
                    <a:gd name="adj1" fmla="val 5548"/>
                    <a:gd name="adj2" fmla="val 0"/>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38" name="Round Same Side Corner Rectangle 37"/>
                <p:cNvSpPr/>
                <p:nvPr/>
              </p:nvSpPr>
              <p:spPr bwMode="auto">
                <a:xfrm rot="16200000">
                  <a:off x="6061862" y="2154110"/>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39" name="Round Same Side Corner Rectangle 38"/>
                <p:cNvSpPr/>
                <p:nvPr/>
              </p:nvSpPr>
              <p:spPr bwMode="auto">
                <a:xfrm rot="16200000">
                  <a:off x="6061863" y="3115089"/>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sp>
            <p:nvSpPr>
              <p:cNvPr id="31"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32"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33"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34"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35"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36"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sp>
          <p:nvSpPr>
            <p:cNvPr id="27"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28"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grpSp>
        <p:nvGrpSpPr>
          <p:cNvPr id="40" name="Group 39"/>
          <p:cNvGrpSpPr/>
          <p:nvPr/>
        </p:nvGrpSpPr>
        <p:grpSpPr>
          <a:xfrm>
            <a:off x="8540969" y="2133190"/>
            <a:ext cx="1511235" cy="1720189"/>
            <a:chOff x="8218120" y="2028970"/>
            <a:chExt cx="1481737" cy="1686613"/>
          </a:xfrm>
        </p:grpSpPr>
        <p:grpSp>
          <p:nvGrpSpPr>
            <p:cNvPr id="41" name="Group 40"/>
            <p:cNvGrpSpPr/>
            <p:nvPr/>
          </p:nvGrpSpPr>
          <p:grpSpPr>
            <a:xfrm>
              <a:off x="8218120" y="2028970"/>
              <a:ext cx="1481737" cy="1686613"/>
              <a:chOff x="7975231" y="2028969"/>
              <a:chExt cx="1481737" cy="1686613"/>
            </a:xfrm>
          </p:grpSpPr>
          <p:grpSp>
            <p:nvGrpSpPr>
              <p:cNvPr id="45" name="Group 44"/>
              <p:cNvGrpSpPr/>
              <p:nvPr/>
            </p:nvGrpSpPr>
            <p:grpSpPr>
              <a:xfrm>
                <a:off x="7975231" y="2028969"/>
                <a:ext cx="1481737" cy="1686613"/>
                <a:chOff x="7975231" y="2028969"/>
                <a:chExt cx="1481737" cy="1686613"/>
              </a:xfrm>
            </p:grpSpPr>
            <p:sp>
              <p:nvSpPr>
                <p:cNvPr id="52" name="TextBox 51"/>
                <p:cNvSpPr txBox="1"/>
                <p:nvPr/>
              </p:nvSpPr>
              <p:spPr>
                <a:xfrm>
                  <a:off x="8283171" y="3464423"/>
                  <a:ext cx="973758" cy="251159"/>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2040" kern="0" dirty="0">
                      <a:solidFill>
                        <a:prstClr val="white">
                          <a:lumMod val="75000"/>
                          <a:lumOff val="25000"/>
                          <a:alpha val="99000"/>
                        </a:prstClr>
                      </a:solidFill>
                      <a:latin typeface="Calibri"/>
                    </a:rPr>
                    <a:t>Server</a:t>
                  </a:r>
                </a:p>
              </p:txBody>
            </p:sp>
            <p:sp>
              <p:nvSpPr>
                <p:cNvPr id="53" name="Round Same Side Corner Rectangle 52"/>
                <p:cNvSpPr/>
                <p:nvPr/>
              </p:nvSpPr>
              <p:spPr bwMode="auto">
                <a:xfrm rot="5400000">
                  <a:off x="8083131" y="2028969"/>
                  <a:ext cx="1373838" cy="1373837"/>
                </a:xfrm>
                <a:prstGeom prst="round2SameRect">
                  <a:avLst>
                    <a:gd name="adj1" fmla="val 5548"/>
                    <a:gd name="adj2" fmla="val 0"/>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54" name="Round Same Side Corner Rectangle 53"/>
                <p:cNvSpPr/>
                <p:nvPr/>
              </p:nvSpPr>
              <p:spPr bwMode="auto">
                <a:xfrm rot="16200000">
                  <a:off x="7921007" y="2154110"/>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55" name="Round Same Side Corner Rectangle 54"/>
                <p:cNvSpPr/>
                <p:nvPr/>
              </p:nvSpPr>
              <p:spPr bwMode="auto">
                <a:xfrm rot="16200000">
                  <a:off x="7921008" y="3115089"/>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sp>
            <p:nvSpPr>
              <p:cNvPr id="4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47"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48"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49"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50"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51"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sp>
          <p:nvSpPr>
            <p:cNvPr id="42"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43"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44"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sp>
        <p:nvSpPr>
          <p:cNvPr id="56" name="Freeform 27"/>
          <p:cNvSpPr>
            <a:spLocks noEditPoints="1"/>
          </p:cNvSpPr>
          <p:nvPr/>
        </p:nvSpPr>
        <p:spPr bwMode="auto">
          <a:xfrm>
            <a:off x="7319602" y="4352678"/>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57" name="Freeform 27"/>
          <p:cNvSpPr>
            <a:spLocks noEditPoints="1"/>
          </p:cNvSpPr>
          <p:nvPr/>
        </p:nvSpPr>
        <p:spPr bwMode="auto">
          <a:xfrm>
            <a:off x="7696167" y="4787410"/>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nvGrpSpPr>
          <p:cNvPr id="58" name="Group 57"/>
          <p:cNvGrpSpPr/>
          <p:nvPr/>
        </p:nvGrpSpPr>
        <p:grpSpPr>
          <a:xfrm>
            <a:off x="8540969" y="4260545"/>
            <a:ext cx="1511235" cy="1720189"/>
            <a:chOff x="7975231" y="4114800"/>
            <a:chExt cx="1481737" cy="1686613"/>
          </a:xfrm>
        </p:grpSpPr>
        <p:sp>
          <p:nvSpPr>
            <p:cNvPr id="59" name="TextBox 58"/>
            <p:cNvSpPr txBox="1"/>
            <p:nvPr/>
          </p:nvSpPr>
          <p:spPr>
            <a:xfrm>
              <a:off x="8283171" y="5550254"/>
              <a:ext cx="973758" cy="251159"/>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2040" kern="0" dirty="0">
                  <a:solidFill>
                    <a:prstClr val="white">
                      <a:lumMod val="75000"/>
                      <a:lumOff val="25000"/>
                      <a:alpha val="99000"/>
                    </a:prstClr>
                  </a:solidFill>
                  <a:latin typeface="Calibri"/>
                </a:rPr>
                <a:t>Server</a:t>
              </a:r>
            </a:p>
          </p:txBody>
        </p:sp>
        <p:sp>
          <p:nvSpPr>
            <p:cNvPr id="60" name="Round Same Side Corner Rectangle 59"/>
            <p:cNvSpPr/>
            <p:nvPr/>
          </p:nvSpPr>
          <p:spPr bwMode="auto">
            <a:xfrm rot="5400000">
              <a:off x="8083131" y="4114800"/>
              <a:ext cx="1373838" cy="1373837"/>
            </a:xfrm>
            <a:prstGeom prst="round2SameRect">
              <a:avLst>
                <a:gd name="adj1" fmla="val 5548"/>
                <a:gd name="adj2" fmla="val 0"/>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61" name="Round Same Side Corner Rectangle 60"/>
            <p:cNvSpPr/>
            <p:nvPr/>
          </p:nvSpPr>
          <p:spPr bwMode="auto">
            <a:xfrm rot="16200000">
              <a:off x="7921007" y="4239941"/>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62" name="Round Same Side Corner Rectangle 61"/>
            <p:cNvSpPr/>
            <p:nvPr/>
          </p:nvSpPr>
          <p:spPr bwMode="auto">
            <a:xfrm rot="16200000">
              <a:off x="7921008" y="5200920"/>
              <a:ext cx="243627" cy="135179"/>
            </a:xfrm>
            <a:prstGeom prst="round2SameRect">
              <a:avLst/>
            </a:prstGeom>
            <a:noFill/>
            <a:ln w="381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grpSp>
      <p:sp>
        <p:nvSpPr>
          <p:cNvPr id="63" name="Freeform 27"/>
          <p:cNvSpPr>
            <a:spLocks noEditPoints="1"/>
          </p:cNvSpPr>
          <p:nvPr/>
        </p:nvSpPr>
        <p:spPr bwMode="auto">
          <a:xfrm>
            <a:off x="8839192" y="4352678"/>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64" name="Freeform 27"/>
          <p:cNvSpPr>
            <a:spLocks noEditPoints="1"/>
          </p:cNvSpPr>
          <p:nvPr/>
        </p:nvSpPr>
        <p:spPr bwMode="auto">
          <a:xfrm>
            <a:off x="8839192" y="4787410"/>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65" name="Freeform 27"/>
          <p:cNvSpPr>
            <a:spLocks noEditPoints="1"/>
          </p:cNvSpPr>
          <p:nvPr/>
        </p:nvSpPr>
        <p:spPr bwMode="auto">
          <a:xfrm>
            <a:off x="9215758" y="4787410"/>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66" name="Freeform 27"/>
          <p:cNvSpPr>
            <a:spLocks noEditPoints="1"/>
          </p:cNvSpPr>
          <p:nvPr/>
        </p:nvSpPr>
        <p:spPr bwMode="auto">
          <a:xfrm>
            <a:off x="8839192" y="5222144"/>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67" name="Freeform 27"/>
          <p:cNvSpPr>
            <a:spLocks noEditPoints="1"/>
          </p:cNvSpPr>
          <p:nvPr/>
        </p:nvSpPr>
        <p:spPr bwMode="auto">
          <a:xfrm>
            <a:off x="9215758" y="5222144"/>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68" name="Freeform 27"/>
          <p:cNvSpPr>
            <a:spLocks noEditPoints="1"/>
          </p:cNvSpPr>
          <p:nvPr/>
        </p:nvSpPr>
        <p:spPr bwMode="auto">
          <a:xfrm>
            <a:off x="9592323" y="5222144"/>
            <a:ext cx="286020" cy="35774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Text" lastClr="0000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Tree>
    <p:extLst>
      <p:ext uri="{BB962C8B-B14F-4D97-AF65-F5344CB8AC3E}">
        <p14:creationId xmlns:p14="http://schemas.microsoft.com/office/powerpoint/2010/main" val="1875633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par>
                                <p:cTn id="25" presetID="10" presetClass="entr" presetSubtype="0" fill="hold" nodeType="withEffect">
                                  <p:stCondLst>
                                    <p:cond delay="100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par>
                                <p:cTn id="40" presetID="10" presetClass="entr" presetSubtype="0" fill="hold" grpId="0" nodeType="withEffect">
                                  <p:stCondLst>
                                    <p:cond delay="350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grpId="0" nodeType="withEffect">
                                  <p:stCondLst>
                                    <p:cond delay="400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450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450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56" grpId="0" animBg="1"/>
      <p:bldP spid="57" grpId="0" animBg="1"/>
      <p:bldP spid="63" grpId="0" animBg="1"/>
      <p:bldP spid="64" grpId="0" animBg="1"/>
      <p:bldP spid="65" grpId="0" animBg="1"/>
      <p:bldP spid="66" grpId="0" animBg="1"/>
      <p:bldP spid="67"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it Works</a:t>
            </a:r>
            <a:endParaRPr lang="en-US" dirty="0"/>
          </a:p>
        </p:txBody>
      </p:sp>
      <p:sp>
        <p:nvSpPr>
          <p:cNvPr id="133" name="Rectangle 132"/>
          <p:cNvSpPr/>
          <p:nvPr>
            <p:custDataLst>
              <p:tags r:id="rId1"/>
            </p:custDataLst>
          </p:nvPr>
        </p:nvSpPr>
        <p:spPr bwMode="auto">
          <a:xfrm>
            <a:off x="512305" y="1390436"/>
            <a:ext cx="11447057" cy="5222579"/>
          </a:xfrm>
          <a:prstGeom prst="rect">
            <a:avLst/>
          </a:prstGeom>
          <a:solidFill>
            <a:srgbClr val="1F497D"/>
          </a:solidFill>
          <a:ln w="25400" cap="flat" cmpd="sng" algn="ctr">
            <a:noFill/>
            <a:prstDash val="solid"/>
            <a:headEnd type="none" w="med" len="med"/>
            <a:tailEnd type="none" w="med" len="med"/>
          </a:ln>
          <a:effectLst/>
        </p:spPr>
        <p:txBody>
          <a:bodyPr vert="horz" wrap="square" lIns="93256" tIns="93260" rIns="93256" bIns="46628" numCol="1" rtlCol="0" anchor="t" anchorCtr="0" compatLnSpc="1">
            <a:prstTxWarp prst="textNoShape">
              <a:avLst/>
            </a:prstTxWarp>
          </a:bodyPr>
          <a:lstStyle/>
          <a:p>
            <a:pPr algn="ctr" defTabSz="932597" fontAlgn="base">
              <a:lnSpc>
                <a:spcPct val="90000"/>
              </a:lnSpc>
              <a:spcBef>
                <a:spcPct val="20000"/>
              </a:spcBef>
              <a:spcAft>
                <a:spcPct val="0"/>
              </a:spcAft>
              <a:buSzPct val="80000"/>
              <a:defRPr/>
            </a:pPr>
            <a:r>
              <a:rPr lang="en-US" sz="2040" b="1" kern="0" dirty="0">
                <a:ln>
                  <a:solidFill>
                    <a:prstClr val="black">
                      <a:alpha val="0"/>
                    </a:prstClr>
                  </a:solidFill>
                </a:ln>
                <a:solidFill>
                  <a:srgbClr val="FFC000"/>
                </a:solidFill>
                <a:latin typeface="Calibri"/>
              </a:rPr>
              <a:t>SECOND, TAKE THE PROCESSING TO THE DATA</a:t>
            </a:r>
          </a:p>
        </p:txBody>
      </p:sp>
      <p:sp>
        <p:nvSpPr>
          <p:cNvPr id="134" name="Rectangle 133"/>
          <p:cNvSpPr/>
          <p:nvPr>
            <p:custDataLst>
              <p:tags r:id="rId2"/>
            </p:custDataLst>
          </p:nvPr>
        </p:nvSpPr>
        <p:spPr>
          <a:xfrm>
            <a:off x="7705933" y="2418645"/>
            <a:ext cx="3970966" cy="3737606"/>
          </a:xfrm>
          <a:prstGeom prst="rect">
            <a:avLst/>
          </a:prstGeom>
          <a:solidFill>
            <a:sysClr val="window" lastClr="FFFFFF"/>
          </a:solidFill>
          <a:ln w="9525" cap="flat" cmpd="sng" algn="ctr">
            <a:solidFill>
              <a:srgbClr val="C0504D"/>
            </a:solidFill>
            <a:prstDash val="solid"/>
          </a:ln>
          <a:effectLst/>
        </p:spPr>
        <p:txBody>
          <a:bodyPr wrap="square">
            <a:noAutofit/>
          </a:bodyPr>
          <a:lstStyle/>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 Map Reduce function in JavaScript</a:t>
            </a:r>
          </a:p>
          <a:p>
            <a:pPr defTabSz="932597">
              <a:spcBef>
                <a:spcPts val="612"/>
              </a:spcBef>
              <a:defRPr/>
            </a:pPr>
            <a:r>
              <a:rPr lang="en-US" sz="1224" kern="0" dirty="0" err="1">
                <a:ln>
                  <a:solidFill>
                    <a:prstClr val="black">
                      <a:alpha val="0"/>
                    </a:prstClr>
                  </a:solidFill>
                </a:ln>
                <a:solidFill>
                  <a:srgbClr val="6F6F6F"/>
                </a:solidFill>
                <a:latin typeface="Consolas" pitchFamily="49" charset="0"/>
                <a:cs typeface="Consolas" pitchFamily="49" charset="0"/>
              </a:rPr>
              <a:t>var</a:t>
            </a:r>
            <a:r>
              <a:rPr lang="en-US" sz="1224" kern="0" dirty="0">
                <a:ln>
                  <a:solidFill>
                    <a:prstClr val="black">
                      <a:alpha val="0"/>
                    </a:prstClr>
                  </a:solidFill>
                </a:ln>
                <a:solidFill>
                  <a:srgbClr val="6F6F6F"/>
                </a:solidFill>
                <a:latin typeface="Consolas" pitchFamily="49" charset="0"/>
                <a:cs typeface="Consolas" pitchFamily="49" charset="0"/>
              </a:rPr>
              <a:t> </a:t>
            </a:r>
            <a:r>
              <a:rPr lang="en-US" sz="1224" b="1" kern="0" dirty="0">
                <a:ln>
                  <a:solidFill>
                    <a:prstClr val="black">
                      <a:alpha val="0"/>
                    </a:prstClr>
                  </a:solidFill>
                </a:ln>
                <a:solidFill>
                  <a:srgbClr val="6F6F6F"/>
                </a:solidFill>
                <a:latin typeface="Consolas" pitchFamily="49" charset="0"/>
                <a:cs typeface="Consolas" pitchFamily="49" charset="0"/>
              </a:rPr>
              <a:t>map</a:t>
            </a:r>
            <a:r>
              <a:rPr lang="en-US" sz="1224" kern="0" dirty="0">
                <a:ln>
                  <a:solidFill>
                    <a:prstClr val="black">
                      <a:alpha val="0"/>
                    </a:prstClr>
                  </a:solidFill>
                </a:ln>
                <a:solidFill>
                  <a:srgbClr val="6F6F6F"/>
                </a:solidFill>
                <a:latin typeface="Consolas" pitchFamily="49" charset="0"/>
                <a:cs typeface="Consolas" pitchFamily="49" charset="0"/>
              </a:rPr>
              <a:t> = function (key, value, context) {</a:t>
            </a:r>
          </a:p>
          <a:p>
            <a:pPr defTabSz="932597">
              <a:defRPr/>
            </a:pPr>
            <a:r>
              <a:rPr lang="en-US" sz="1224" kern="0" dirty="0" err="1">
                <a:ln>
                  <a:solidFill>
                    <a:prstClr val="black">
                      <a:alpha val="0"/>
                    </a:prstClr>
                  </a:solidFill>
                </a:ln>
                <a:solidFill>
                  <a:srgbClr val="6F6F6F"/>
                </a:solidFill>
                <a:latin typeface="Consolas" pitchFamily="49" charset="0"/>
                <a:cs typeface="Consolas" pitchFamily="49" charset="0"/>
              </a:rPr>
              <a:t>var</a:t>
            </a:r>
            <a:r>
              <a:rPr lang="en-US" sz="1224" kern="0" dirty="0">
                <a:ln>
                  <a:solidFill>
                    <a:prstClr val="black">
                      <a:alpha val="0"/>
                    </a:prstClr>
                  </a:solidFill>
                </a:ln>
                <a:solidFill>
                  <a:srgbClr val="6F6F6F"/>
                </a:solidFill>
                <a:latin typeface="Consolas" pitchFamily="49" charset="0"/>
                <a:cs typeface="Consolas" pitchFamily="49" charset="0"/>
              </a:rPr>
              <a:t> words = </a:t>
            </a:r>
            <a:r>
              <a:rPr lang="en-US" sz="1224" kern="0" dirty="0" err="1">
                <a:ln>
                  <a:solidFill>
                    <a:prstClr val="black">
                      <a:alpha val="0"/>
                    </a:prstClr>
                  </a:solidFill>
                </a:ln>
                <a:solidFill>
                  <a:srgbClr val="6F6F6F"/>
                </a:solidFill>
                <a:latin typeface="Consolas" pitchFamily="49" charset="0"/>
                <a:cs typeface="Consolas" pitchFamily="49" charset="0"/>
              </a:rPr>
              <a:t>value.split</a:t>
            </a:r>
            <a:r>
              <a:rPr lang="en-US" sz="1224" kern="0" dirty="0">
                <a:ln>
                  <a:solidFill>
                    <a:prstClr val="black">
                      <a:alpha val="0"/>
                    </a:prstClr>
                  </a:solidFill>
                </a:ln>
                <a:solidFill>
                  <a:srgbClr val="6F6F6F"/>
                </a:solidFill>
                <a:latin typeface="Consolas" pitchFamily="49" charset="0"/>
                <a:cs typeface="Consolas" pitchFamily="49" charset="0"/>
              </a:rPr>
              <a:t>(/[^a-</a:t>
            </a:r>
            <a:r>
              <a:rPr lang="en-US" sz="1224" kern="0" dirty="0" err="1">
                <a:ln>
                  <a:solidFill>
                    <a:prstClr val="black">
                      <a:alpha val="0"/>
                    </a:prstClr>
                  </a:solidFill>
                </a:ln>
                <a:solidFill>
                  <a:srgbClr val="6F6F6F"/>
                </a:solidFill>
                <a:latin typeface="Consolas" pitchFamily="49" charset="0"/>
                <a:cs typeface="Consolas" pitchFamily="49" charset="0"/>
              </a:rPr>
              <a:t>zA</a:t>
            </a:r>
            <a:r>
              <a:rPr lang="en-US" sz="1224" kern="0" dirty="0">
                <a:ln>
                  <a:solidFill>
                    <a:prstClr val="black">
                      <a:alpha val="0"/>
                    </a:prstClr>
                  </a:solidFill>
                </a:ln>
                <a:solidFill>
                  <a:srgbClr val="6F6F6F"/>
                </a:solidFill>
                <a:latin typeface="Consolas" pitchFamily="49" charset="0"/>
                <a:cs typeface="Consolas" pitchFamily="49" charset="0"/>
              </a:rPr>
              <a:t>-Z]/);</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for (</a:t>
            </a:r>
            <a:r>
              <a:rPr lang="en-US" sz="1224" kern="0" dirty="0" err="1">
                <a:ln>
                  <a:solidFill>
                    <a:prstClr val="black">
                      <a:alpha val="0"/>
                    </a:prstClr>
                  </a:solidFill>
                </a:ln>
                <a:solidFill>
                  <a:srgbClr val="6F6F6F"/>
                </a:solidFill>
                <a:latin typeface="Consolas" pitchFamily="49" charset="0"/>
                <a:cs typeface="Consolas" pitchFamily="49" charset="0"/>
              </a:rPr>
              <a:t>var</a:t>
            </a:r>
            <a:r>
              <a:rPr lang="en-US" sz="1224" kern="0" dirty="0">
                <a:ln>
                  <a:solidFill>
                    <a:prstClr val="black">
                      <a:alpha val="0"/>
                    </a:prstClr>
                  </a:solidFill>
                </a:ln>
                <a:solidFill>
                  <a:srgbClr val="6F6F6F"/>
                </a:solidFill>
                <a:latin typeface="Consolas" pitchFamily="49" charset="0"/>
                <a:cs typeface="Consolas" pitchFamily="49" charset="0"/>
              </a:rPr>
              <a:t> i = 0; i &lt; </a:t>
            </a:r>
            <a:r>
              <a:rPr lang="en-US" sz="1224" kern="0" dirty="0" err="1">
                <a:ln>
                  <a:solidFill>
                    <a:prstClr val="black">
                      <a:alpha val="0"/>
                    </a:prstClr>
                  </a:solidFill>
                </a:ln>
                <a:solidFill>
                  <a:srgbClr val="6F6F6F"/>
                </a:solidFill>
                <a:latin typeface="Consolas" pitchFamily="49" charset="0"/>
                <a:cs typeface="Consolas" pitchFamily="49" charset="0"/>
              </a:rPr>
              <a:t>words.length</a:t>
            </a:r>
            <a:r>
              <a:rPr lang="en-US" sz="1224" kern="0" dirty="0">
                <a:ln>
                  <a:solidFill>
                    <a:prstClr val="black">
                      <a:alpha val="0"/>
                    </a:prstClr>
                  </a:solidFill>
                </a:ln>
                <a:solidFill>
                  <a:srgbClr val="6F6F6F"/>
                </a:solidFill>
                <a:latin typeface="Consolas" pitchFamily="49" charset="0"/>
                <a:cs typeface="Consolas" pitchFamily="49" charset="0"/>
              </a:rPr>
              <a:t>; i++) {</a:t>
            </a:r>
          </a:p>
          <a:p>
            <a:pPr marL="932597" defTabSz="932597">
              <a:defRPr/>
            </a:pPr>
            <a:r>
              <a:rPr lang="en-US" sz="1224" kern="0" dirty="0">
                <a:ln>
                  <a:solidFill>
                    <a:prstClr val="black">
                      <a:alpha val="0"/>
                    </a:prstClr>
                  </a:solidFill>
                </a:ln>
                <a:solidFill>
                  <a:srgbClr val="6F6F6F"/>
                </a:solidFill>
                <a:latin typeface="Consolas" pitchFamily="49" charset="0"/>
                <a:cs typeface="Consolas" pitchFamily="49" charset="0"/>
              </a:rPr>
              <a:t>if (words[i] !== "")</a:t>
            </a:r>
          </a:p>
          <a:p>
            <a:pPr defTabSz="932597">
              <a:defRPr/>
            </a:pPr>
            <a:r>
              <a:rPr lang="en-US" sz="1224" kern="0" dirty="0" err="1">
                <a:ln>
                  <a:solidFill>
                    <a:prstClr val="black">
                      <a:alpha val="0"/>
                    </a:prstClr>
                  </a:solidFill>
                </a:ln>
                <a:solidFill>
                  <a:srgbClr val="6F6F6F"/>
                </a:solidFill>
                <a:latin typeface="Consolas" pitchFamily="49" charset="0"/>
                <a:cs typeface="Consolas" pitchFamily="49" charset="0"/>
              </a:rPr>
              <a:t>context.write</a:t>
            </a:r>
            <a:r>
              <a:rPr lang="en-US" sz="1224" kern="0" dirty="0">
                <a:ln>
                  <a:solidFill>
                    <a:prstClr val="black">
                      <a:alpha val="0"/>
                    </a:prstClr>
                  </a:solidFill>
                </a:ln>
                <a:solidFill>
                  <a:srgbClr val="6F6F6F"/>
                </a:solidFill>
                <a:latin typeface="Consolas" pitchFamily="49" charset="0"/>
                <a:cs typeface="Consolas" pitchFamily="49" charset="0"/>
              </a:rPr>
              <a:t>(words[i].</a:t>
            </a:r>
            <a:r>
              <a:rPr lang="en-US" sz="1224" kern="0" dirty="0" err="1">
                <a:ln>
                  <a:solidFill>
                    <a:prstClr val="black">
                      <a:alpha val="0"/>
                    </a:prstClr>
                  </a:solidFill>
                </a:ln>
                <a:solidFill>
                  <a:srgbClr val="6F6F6F"/>
                </a:solidFill>
                <a:latin typeface="Consolas" pitchFamily="49" charset="0"/>
                <a:cs typeface="Consolas" pitchFamily="49" charset="0"/>
              </a:rPr>
              <a:t>toLowerCase</a:t>
            </a:r>
            <a:r>
              <a:rPr lang="en-US" sz="1224" kern="0" dirty="0">
                <a:ln>
                  <a:solidFill>
                    <a:prstClr val="black">
                      <a:alpha val="0"/>
                    </a:prstClr>
                  </a:solidFill>
                </a:ln>
                <a:solidFill>
                  <a:srgbClr val="6F6F6F"/>
                </a:solidFill>
                <a:latin typeface="Consolas" pitchFamily="49" charset="0"/>
                <a:cs typeface="Consolas" pitchFamily="49" charset="0"/>
              </a:rPr>
              <a:t>(),</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1);}</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a:t>
            </a:r>
          </a:p>
          <a:p>
            <a:pPr defTabSz="932597">
              <a:spcBef>
                <a:spcPts val="612"/>
              </a:spcBef>
              <a:defRPr/>
            </a:pPr>
            <a:r>
              <a:rPr lang="en-US" sz="1224" kern="0" dirty="0" err="1">
                <a:ln>
                  <a:solidFill>
                    <a:prstClr val="black">
                      <a:alpha val="0"/>
                    </a:prstClr>
                  </a:solidFill>
                </a:ln>
                <a:solidFill>
                  <a:srgbClr val="6F6F6F"/>
                </a:solidFill>
                <a:latin typeface="Consolas" pitchFamily="49" charset="0"/>
                <a:cs typeface="Consolas" pitchFamily="49" charset="0"/>
              </a:rPr>
              <a:t>var</a:t>
            </a:r>
            <a:r>
              <a:rPr lang="en-US" sz="1224" kern="0" dirty="0">
                <a:ln>
                  <a:solidFill>
                    <a:prstClr val="black">
                      <a:alpha val="0"/>
                    </a:prstClr>
                  </a:solidFill>
                </a:ln>
                <a:solidFill>
                  <a:srgbClr val="6F6F6F"/>
                </a:solidFill>
                <a:latin typeface="Consolas" pitchFamily="49" charset="0"/>
                <a:cs typeface="Consolas" pitchFamily="49" charset="0"/>
              </a:rPr>
              <a:t> </a:t>
            </a:r>
            <a:r>
              <a:rPr lang="en-US" sz="1224" b="1" kern="0" dirty="0">
                <a:ln>
                  <a:solidFill>
                    <a:prstClr val="black">
                      <a:alpha val="0"/>
                    </a:prstClr>
                  </a:solidFill>
                </a:ln>
                <a:solidFill>
                  <a:srgbClr val="6F6F6F"/>
                </a:solidFill>
                <a:latin typeface="Consolas" pitchFamily="49" charset="0"/>
                <a:cs typeface="Consolas" pitchFamily="49" charset="0"/>
              </a:rPr>
              <a:t>reduce</a:t>
            </a:r>
            <a:r>
              <a:rPr lang="en-US" sz="1224" kern="0" dirty="0">
                <a:ln>
                  <a:solidFill>
                    <a:prstClr val="black">
                      <a:alpha val="0"/>
                    </a:prstClr>
                  </a:solidFill>
                </a:ln>
                <a:solidFill>
                  <a:srgbClr val="6F6F6F"/>
                </a:solidFill>
                <a:latin typeface="Consolas" pitchFamily="49" charset="0"/>
                <a:cs typeface="Consolas" pitchFamily="49" charset="0"/>
              </a:rPr>
              <a:t> = function (key, values, context) {</a:t>
            </a:r>
          </a:p>
          <a:p>
            <a:pPr defTabSz="932597">
              <a:defRPr/>
            </a:pPr>
            <a:r>
              <a:rPr lang="en-US" sz="1224" kern="0" dirty="0" err="1">
                <a:ln>
                  <a:solidFill>
                    <a:prstClr val="black">
                      <a:alpha val="0"/>
                    </a:prstClr>
                  </a:solidFill>
                </a:ln>
                <a:solidFill>
                  <a:srgbClr val="6F6F6F"/>
                </a:solidFill>
                <a:latin typeface="Consolas" pitchFamily="49" charset="0"/>
                <a:cs typeface="Consolas" pitchFamily="49" charset="0"/>
              </a:rPr>
              <a:t>var</a:t>
            </a:r>
            <a:r>
              <a:rPr lang="en-US" sz="1224" kern="0" dirty="0">
                <a:ln>
                  <a:solidFill>
                    <a:prstClr val="black">
                      <a:alpha val="0"/>
                    </a:prstClr>
                  </a:solidFill>
                </a:ln>
                <a:solidFill>
                  <a:srgbClr val="6F6F6F"/>
                </a:solidFill>
                <a:latin typeface="Consolas" pitchFamily="49" charset="0"/>
                <a:cs typeface="Consolas" pitchFamily="49" charset="0"/>
              </a:rPr>
              <a:t> sum = 0;</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while (</a:t>
            </a:r>
            <a:r>
              <a:rPr lang="en-US" sz="1224" kern="0" dirty="0" err="1">
                <a:ln>
                  <a:solidFill>
                    <a:prstClr val="black">
                      <a:alpha val="0"/>
                    </a:prstClr>
                  </a:solidFill>
                </a:ln>
                <a:solidFill>
                  <a:srgbClr val="6F6F6F"/>
                </a:solidFill>
                <a:latin typeface="Consolas" pitchFamily="49" charset="0"/>
                <a:cs typeface="Consolas" pitchFamily="49" charset="0"/>
              </a:rPr>
              <a:t>values.hasNext</a:t>
            </a:r>
            <a:r>
              <a:rPr lang="en-US" sz="1224" kern="0" dirty="0">
                <a:ln>
                  <a:solidFill>
                    <a:prstClr val="black">
                      <a:alpha val="0"/>
                    </a:prstClr>
                  </a:solidFill>
                </a:ln>
                <a:solidFill>
                  <a:srgbClr val="6F6F6F"/>
                </a:solidFill>
                <a:latin typeface="Consolas" pitchFamily="49" charset="0"/>
                <a:cs typeface="Consolas" pitchFamily="49" charset="0"/>
              </a:rPr>
              <a:t>()) {</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sum += </a:t>
            </a:r>
            <a:r>
              <a:rPr lang="en-US" sz="1224" kern="0" dirty="0" err="1">
                <a:ln>
                  <a:solidFill>
                    <a:prstClr val="black">
                      <a:alpha val="0"/>
                    </a:prstClr>
                  </a:solidFill>
                </a:ln>
                <a:solidFill>
                  <a:srgbClr val="6F6F6F"/>
                </a:solidFill>
                <a:latin typeface="Consolas" pitchFamily="49" charset="0"/>
                <a:cs typeface="Consolas" pitchFamily="49" charset="0"/>
              </a:rPr>
              <a:t>parseInt</a:t>
            </a:r>
            <a:r>
              <a:rPr lang="en-US" sz="1224" kern="0" dirty="0">
                <a:ln>
                  <a:solidFill>
                    <a:prstClr val="black">
                      <a:alpha val="0"/>
                    </a:prstClr>
                  </a:solidFill>
                </a:ln>
                <a:solidFill>
                  <a:srgbClr val="6F6F6F"/>
                </a:solidFill>
                <a:latin typeface="Consolas" pitchFamily="49" charset="0"/>
                <a:cs typeface="Consolas" pitchFamily="49" charset="0"/>
              </a:rPr>
              <a:t>(</a:t>
            </a:r>
            <a:r>
              <a:rPr lang="en-US" sz="1224" kern="0" dirty="0" err="1">
                <a:ln>
                  <a:solidFill>
                    <a:prstClr val="black">
                      <a:alpha val="0"/>
                    </a:prstClr>
                  </a:solidFill>
                </a:ln>
                <a:solidFill>
                  <a:srgbClr val="6F6F6F"/>
                </a:solidFill>
                <a:latin typeface="Consolas" pitchFamily="49" charset="0"/>
                <a:cs typeface="Consolas" pitchFamily="49" charset="0"/>
              </a:rPr>
              <a:t>values.next</a:t>
            </a:r>
            <a:r>
              <a:rPr lang="en-US" sz="1224" kern="0" dirty="0">
                <a:ln>
                  <a:solidFill>
                    <a:prstClr val="black">
                      <a:alpha val="0"/>
                    </a:prstClr>
                  </a:solidFill>
                </a:ln>
                <a:solidFill>
                  <a:srgbClr val="6F6F6F"/>
                </a:solidFill>
                <a:latin typeface="Consolas" pitchFamily="49" charset="0"/>
                <a:cs typeface="Consolas" pitchFamily="49" charset="0"/>
              </a:rPr>
              <a:t>());</a:t>
            </a:r>
          </a:p>
          <a:p>
            <a:pPr marL="466298" defTabSz="932597">
              <a:defRPr/>
            </a:pPr>
            <a:r>
              <a:rPr lang="en-US" sz="1224" kern="0" dirty="0">
                <a:ln>
                  <a:solidFill>
                    <a:prstClr val="black">
                      <a:alpha val="0"/>
                    </a:prstClr>
                  </a:solidFill>
                </a:ln>
                <a:solidFill>
                  <a:srgbClr val="6F6F6F"/>
                </a:solidFill>
                <a:latin typeface="Consolas" pitchFamily="49" charset="0"/>
                <a:cs typeface="Consolas" pitchFamily="49" charset="0"/>
              </a:rPr>
              <a:t>}</a:t>
            </a:r>
          </a:p>
          <a:p>
            <a:pPr defTabSz="932597">
              <a:defRPr/>
            </a:pPr>
            <a:r>
              <a:rPr lang="en-US" sz="1224" kern="0" dirty="0" err="1">
                <a:ln>
                  <a:solidFill>
                    <a:prstClr val="black">
                      <a:alpha val="0"/>
                    </a:prstClr>
                  </a:solidFill>
                </a:ln>
                <a:solidFill>
                  <a:srgbClr val="6F6F6F"/>
                </a:solidFill>
                <a:latin typeface="Consolas" pitchFamily="49" charset="0"/>
                <a:cs typeface="Consolas" pitchFamily="49" charset="0"/>
              </a:rPr>
              <a:t>context.write</a:t>
            </a:r>
            <a:r>
              <a:rPr lang="en-US" sz="1224" kern="0" dirty="0">
                <a:ln>
                  <a:solidFill>
                    <a:prstClr val="black">
                      <a:alpha val="0"/>
                    </a:prstClr>
                  </a:solidFill>
                </a:ln>
                <a:solidFill>
                  <a:srgbClr val="6F6F6F"/>
                </a:solidFill>
                <a:latin typeface="Consolas" pitchFamily="49" charset="0"/>
                <a:cs typeface="Consolas" pitchFamily="49" charset="0"/>
              </a:rPr>
              <a:t>(key, sum);</a:t>
            </a:r>
          </a:p>
          <a:p>
            <a:pPr defTabSz="932597">
              <a:defRPr/>
            </a:pPr>
            <a:r>
              <a:rPr lang="en-US" sz="1224" kern="0" dirty="0">
                <a:ln>
                  <a:solidFill>
                    <a:prstClr val="black">
                      <a:alpha val="0"/>
                    </a:prstClr>
                  </a:solidFill>
                </a:ln>
                <a:solidFill>
                  <a:srgbClr val="6F6F6F"/>
                </a:solidFill>
                <a:latin typeface="Consolas" pitchFamily="49" charset="0"/>
                <a:cs typeface="Consolas" pitchFamily="49" charset="0"/>
              </a:rPr>
              <a:t>};</a:t>
            </a:r>
          </a:p>
        </p:txBody>
      </p:sp>
      <p:grpSp>
        <p:nvGrpSpPr>
          <p:cNvPr id="135" name="Group 134"/>
          <p:cNvGrpSpPr/>
          <p:nvPr/>
        </p:nvGrpSpPr>
        <p:grpSpPr>
          <a:xfrm>
            <a:off x="1078107" y="2059594"/>
            <a:ext cx="3735225" cy="4096656"/>
            <a:chOff x="862763" y="2056036"/>
            <a:chExt cx="3662318" cy="4016694"/>
          </a:xfrm>
        </p:grpSpPr>
        <p:sp>
          <p:nvSpPr>
            <p:cNvPr id="136" name="Rectangle 135"/>
            <p:cNvSpPr/>
            <p:nvPr/>
          </p:nvSpPr>
          <p:spPr bwMode="auto">
            <a:xfrm>
              <a:off x="862763" y="2410412"/>
              <a:ext cx="3662318" cy="3662318"/>
            </a:xfrm>
            <a:prstGeom prst="rect">
              <a:avLst/>
            </a:prstGeom>
            <a:solidFill>
              <a:sysClr val="window" lastClr="FFFFFF"/>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solidFill>
                  <a:prstClr val="white"/>
                </a:solidFill>
                <a:latin typeface="Calibri"/>
              </a:endParaRPr>
            </a:p>
          </p:txBody>
        </p:sp>
        <p:sp>
          <p:nvSpPr>
            <p:cNvPr id="137" name="TextBox 136"/>
            <p:cNvSpPr txBox="1"/>
            <p:nvPr/>
          </p:nvSpPr>
          <p:spPr>
            <a:xfrm>
              <a:off x="3110958" y="3936523"/>
              <a:ext cx="896924" cy="226024"/>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1836" kern="0" dirty="0">
                  <a:solidFill>
                    <a:prstClr val="white"/>
                  </a:solidFill>
                  <a:latin typeface="Calibri"/>
                </a:rPr>
                <a:t>Server</a:t>
              </a:r>
            </a:p>
          </p:txBody>
        </p:sp>
        <p:sp>
          <p:nvSpPr>
            <p:cNvPr id="138" name="Round Same Side Corner Rectangle 137"/>
            <p:cNvSpPr/>
            <p:nvPr/>
          </p:nvSpPr>
          <p:spPr bwMode="auto">
            <a:xfrm rot="5400000">
              <a:off x="2926702" y="2614333"/>
              <a:ext cx="1265436" cy="1265435"/>
            </a:xfrm>
            <a:prstGeom prst="round2SameRect">
              <a:avLst>
                <a:gd name="adj1" fmla="val 5548"/>
                <a:gd name="adj2" fmla="val 0"/>
              </a:avLst>
            </a:prstGeom>
            <a:solidFill>
              <a:sysClr val="window" lastClr="FFFFFF"/>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39" name="Round Same Side Corner Rectangle 138"/>
            <p:cNvSpPr/>
            <p:nvPr/>
          </p:nvSpPr>
          <p:spPr bwMode="auto">
            <a:xfrm rot="16200000">
              <a:off x="2777371" y="2729600"/>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40" name="Round Same Side Corner Rectangle 139"/>
            <p:cNvSpPr/>
            <p:nvPr/>
          </p:nvSpPr>
          <p:spPr bwMode="auto">
            <a:xfrm rot="16200000">
              <a:off x="2777371" y="3614753"/>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grpSp>
          <p:nvGrpSpPr>
            <p:cNvPr id="141" name="Group 140"/>
            <p:cNvGrpSpPr/>
            <p:nvPr/>
          </p:nvGrpSpPr>
          <p:grpSpPr>
            <a:xfrm>
              <a:off x="3096646" y="2697541"/>
              <a:ext cx="938474" cy="1108316"/>
              <a:chOff x="3096646" y="2697541"/>
              <a:chExt cx="938474" cy="1108316"/>
            </a:xfrm>
            <a:solidFill>
              <a:srgbClr val="C0504D"/>
            </a:solidFill>
          </p:grpSpPr>
          <p:sp>
            <p:nvSpPr>
              <p:cNvPr id="182"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3"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4"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5"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6"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7"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grpSp>
        <p:sp>
          <p:nvSpPr>
            <p:cNvPr id="142" name="TextBox 141"/>
            <p:cNvSpPr txBox="1"/>
            <p:nvPr/>
          </p:nvSpPr>
          <p:spPr>
            <a:xfrm>
              <a:off x="1479350" y="3936523"/>
              <a:ext cx="896924" cy="226024"/>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1836" kern="0" dirty="0">
                  <a:solidFill>
                    <a:prstClr val="white"/>
                  </a:solidFill>
                  <a:latin typeface="Calibri"/>
                </a:rPr>
                <a:t>Server</a:t>
              </a:r>
            </a:p>
          </p:txBody>
        </p:sp>
        <p:sp>
          <p:nvSpPr>
            <p:cNvPr id="143" name="Round Same Side Corner Rectangle 142"/>
            <p:cNvSpPr/>
            <p:nvPr/>
          </p:nvSpPr>
          <p:spPr bwMode="auto">
            <a:xfrm rot="5400000">
              <a:off x="1295094" y="2614333"/>
              <a:ext cx="1265436" cy="1265435"/>
            </a:xfrm>
            <a:prstGeom prst="round2SameRect">
              <a:avLst>
                <a:gd name="adj1" fmla="val 5548"/>
                <a:gd name="adj2" fmla="val 0"/>
              </a:avLst>
            </a:prstGeom>
            <a:solidFill>
              <a:sysClr val="window" lastClr="FFFFFF"/>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44" name="Round Same Side Corner Rectangle 143"/>
            <p:cNvSpPr/>
            <p:nvPr/>
          </p:nvSpPr>
          <p:spPr bwMode="auto">
            <a:xfrm rot="16200000">
              <a:off x="1145763" y="2729600"/>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45" name="Round Same Side Corner Rectangle 144"/>
            <p:cNvSpPr/>
            <p:nvPr/>
          </p:nvSpPr>
          <p:spPr bwMode="auto">
            <a:xfrm rot="16200000">
              <a:off x="1145763" y="3614753"/>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grpSp>
          <p:nvGrpSpPr>
            <p:cNvPr id="146" name="Group 145"/>
            <p:cNvGrpSpPr/>
            <p:nvPr/>
          </p:nvGrpSpPr>
          <p:grpSpPr>
            <a:xfrm>
              <a:off x="1465038" y="2697541"/>
              <a:ext cx="938474" cy="1108316"/>
              <a:chOff x="1465038" y="2697541"/>
              <a:chExt cx="938474" cy="1108316"/>
            </a:xfrm>
            <a:solidFill>
              <a:srgbClr val="C0504D"/>
            </a:solidFill>
          </p:grpSpPr>
          <p:sp>
            <p:nvSpPr>
              <p:cNvPr id="176"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7"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8"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9"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0"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81"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grpSp>
        <p:sp>
          <p:nvSpPr>
            <p:cNvPr id="147" name="TextBox 146"/>
            <p:cNvSpPr txBox="1"/>
            <p:nvPr/>
          </p:nvSpPr>
          <p:spPr>
            <a:xfrm>
              <a:off x="3110958" y="5647210"/>
              <a:ext cx="896924" cy="226024"/>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1836" kern="0" dirty="0">
                  <a:solidFill>
                    <a:prstClr val="white"/>
                  </a:solidFill>
                  <a:latin typeface="Calibri"/>
                </a:rPr>
                <a:t>Server</a:t>
              </a:r>
            </a:p>
          </p:txBody>
        </p:sp>
        <p:sp>
          <p:nvSpPr>
            <p:cNvPr id="148" name="Round Same Side Corner Rectangle 147"/>
            <p:cNvSpPr/>
            <p:nvPr/>
          </p:nvSpPr>
          <p:spPr bwMode="auto">
            <a:xfrm rot="5400000">
              <a:off x="2926702" y="4325020"/>
              <a:ext cx="1265436" cy="1265435"/>
            </a:xfrm>
            <a:prstGeom prst="round2SameRect">
              <a:avLst>
                <a:gd name="adj1" fmla="val 5548"/>
                <a:gd name="adj2" fmla="val 0"/>
              </a:avLst>
            </a:prstGeom>
            <a:solidFill>
              <a:sysClr val="window" lastClr="FFFFFF"/>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49" name="Round Same Side Corner Rectangle 148"/>
            <p:cNvSpPr/>
            <p:nvPr/>
          </p:nvSpPr>
          <p:spPr bwMode="auto">
            <a:xfrm rot="16200000">
              <a:off x="2777371" y="4440287"/>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50" name="Round Same Side Corner Rectangle 149"/>
            <p:cNvSpPr/>
            <p:nvPr/>
          </p:nvSpPr>
          <p:spPr bwMode="auto">
            <a:xfrm rot="16200000">
              <a:off x="2777371" y="5325440"/>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grpSp>
          <p:nvGrpSpPr>
            <p:cNvPr id="151" name="Group 150"/>
            <p:cNvGrpSpPr/>
            <p:nvPr/>
          </p:nvGrpSpPr>
          <p:grpSpPr>
            <a:xfrm>
              <a:off x="3096646" y="4408228"/>
              <a:ext cx="938474" cy="1108316"/>
              <a:chOff x="3096646" y="4408228"/>
              <a:chExt cx="938474" cy="1108316"/>
            </a:xfrm>
            <a:solidFill>
              <a:srgbClr val="C0504D"/>
            </a:solidFill>
          </p:grpSpPr>
          <p:sp>
            <p:nvSpPr>
              <p:cNvPr id="167"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8"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9"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0"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1"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2"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3"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4"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75"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grpSp>
        <p:sp>
          <p:nvSpPr>
            <p:cNvPr id="152" name="TextBox 151"/>
            <p:cNvSpPr txBox="1"/>
            <p:nvPr/>
          </p:nvSpPr>
          <p:spPr>
            <a:xfrm>
              <a:off x="1479350" y="5647210"/>
              <a:ext cx="896924" cy="226024"/>
            </a:xfrm>
            <a:prstGeom prst="rect">
              <a:avLst/>
            </a:prstGeom>
            <a:noFill/>
          </p:spPr>
          <p:txBody>
            <a:bodyPr wrap="square" lIns="0" tIns="0" rIns="0" bIns="0" rtlCol="0">
              <a:spAutoFit/>
            </a:bodyPr>
            <a:lstStyle/>
            <a:p>
              <a:pPr algn="ctr" defTabSz="932597">
                <a:lnSpc>
                  <a:spcPct val="80000"/>
                </a:lnSpc>
                <a:spcBef>
                  <a:spcPct val="20000"/>
                </a:spcBef>
                <a:buSzPct val="80000"/>
                <a:defRPr/>
              </a:pPr>
              <a:r>
                <a:rPr lang="en-US" sz="1836" kern="0" dirty="0">
                  <a:solidFill>
                    <a:prstClr val="white"/>
                  </a:solidFill>
                  <a:latin typeface="Calibri"/>
                </a:rPr>
                <a:t>Server</a:t>
              </a:r>
            </a:p>
          </p:txBody>
        </p:sp>
        <p:sp>
          <p:nvSpPr>
            <p:cNvPr id="153" name="Round Same Side Corner Rectangle 152"/>
            <p:cNvSpPr/>
            <p:nvPr/>
          </p:nvSpPr>
          <p:spPr bwMode="auto">
            <a:xfrm rot="5400000">
              <a:off x="1295094" y="4325020"/>
              <a:ext cx="1265436" cy="1265435"/>
            </a:xfrm>
            <a:prstGeom prst="round2SameRect">
              <a:avLst>
                <a:gd name="adj1" fmla="val 5548"/>
                <a:gd name="adj2" fmla="val 0"/>
              </a:avLst>
            </a:prstGeom>
            <a:solidFill>
              <a:sysClr val="window" lastClr="FFFFFF"/>
            </a:solidFill>
            <a:ln w="25400" cap="flat" cmpd="sng" algn="ctr">
              <a:solidFill>
                <a:srgbClr val="C0504D"/>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54" name="Round Same Side Corner Rectangle 153"/>
            <p:cNvSpPr/>
            <p:nvPr/>
          </p:nvSpPr>
          <p:spPr bwMode="auto">
            <a:xfrm rot="16200000">
              <a:off x="1145763" y="4440287"/>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sp>
          <p:nvSpPr>
            <p:cNvPr id="155" name="Round Same Side Corner Rectangle 154"/>
            <p:cNvSpPr/>
            <p:nvPr/>
          </p:nvSpPr>
          <p:spPr bwMode="auto">
            <a:xfrm rot="16200000">
              <a:off x="1145763" y="5325440"/>
              <a:ext cx="224404" cy="124513"/>
            </a:xfrm>
            <a:prstGeom prst="round2SameRect">
              <a:avLst/>
            </a:prstGeom>
            <a:noFill/>
            <a:ln w="38100" cap="flat" cmpd="sng" algn="ctr">
              <a:solidFill>
                <a:sysClr val="windowText" lastClr="000000"/>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040" kern="0" dirty="0">
                <a:solidFill>
                  <a:prstClr val="white"/>
                </a:solidFill>
                <a:latin typeface="Calibri"/>
              </a:endParaRPr>
            </a:p>
          </p:txBody>
        </p:sp>
        <p:grpSp>
          <p:nvGrpSpPr>
            <p:cNvPr id="156" name="Group 155"/>
            <p:cNvGrpSpPr/>
            <p:nvPr/>
          </p:nvGrpSpPr>
          <p:grpSpPr>
            <a:xfrm>
              <a:off x="1465038" y="4408228"/>
              <a:ext cx="938474" cy="1108316"/>
              <a:chOff x="1465038" y="4408228"/>
              <a:chExt cx="938474" cy="1108316"/>
            </a:xfrm>
            <a:solidFill>
              <a:srgbClr val="C0504D"/>
            </a:solidFill>
          </p:grpSpPr>
          <p:sp>
            <p:nvSpPr>
              <p:cNvPr id="158"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59"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0"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1"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2"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3"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4"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5"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sp>
            <p:nvSpPr>
              <p:cNvPr id="166"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3260" tIns="46630" rIns="93260" bIns="46630" numCol="1" anchor="t" anchorCtr="0" compatLnSpc="1">
                <a:prstTxWarp prst="textNoShape">
                  <a:avLst/>
                </a:prstTxWarp>
              </a:bodyPr>
              <a:lstStyle/>
              <a:p>
                <a:pPr defTabSz="932597">
                  <a:defRPr/>
                </a:pPr>
                <a:endParaRPr lang="en-US" sz="2040" kern="0">
                  <a:solidFill>
                    <a:prstClr val="white"/>
                  </a:solidFill>
                  <a:latin typeface="Calibri"/>
                </a:endParaRPr>
              </a:p>
            </p:txBody>
          </p:sp>
        </p:grpSp>
        <p:sp>
          <p:nvSpPr>
            <p:cNvPr id="157" name="Content Placeholder 13"/>
            <p:cNvSpPr txBox="1">
              <a:spLocks/>
            </p:cNvSpPr>
            <p:nvPr/>
          </p:nvSpPr>
          <p:spPr>
            <a:xfrm>
              <a:off x="862763" y="2056036"/>
              <a:ext cx="3476937" cy="310791"/>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43245">
                <a:buClr>
                  <a:srgbClr val="292929"/>
                </a:buClr>
                <a:buSzTx/>
                <a:defRPr/>
              </a:pPr>
              <a:r>
                <a:rPr lang="en-US" sz="2244" dirty="0">
                  <a:solidFill>
                    <a:prstClr val="white"/>
                  </a:solidFill>
                  <a:latin typeface="Calibri"/>
                </a:rPr>
                <a:t>RUNTIME</a:t>
              </a:r>
            </a:p>
          </p:txBody>
        </p:sp>
      </p:grpSp>
      <p:sp>
        <p:nvSpPr>
          <p:cNvPr id="188" name="Right Arrow 187"/>
          <p:cNvSpPr/>
          <p:nvPr/>
        </p:nvSpPr>
        <p:spPr bwMode="auto">
          <a:xfrm>
            <a:off x="4871460" y="4880963"/>
            <a:ext cx="683084" cy="378206"/>
          </a:xfrm>
          <a:prstGeom prst="rightArrow">
            <a:avLst/>
          </a:prstGeom>
          <a:solidFill>
            <a:srgbClr val="1F497D">
              <a:lumMod val="75000"/>
            </a:srgb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89" name="Right Arrow 188"/>
          <p:cNvSpPr/>
          <p:nvPr/>
        </p:nvSpPr>
        <p:spPr bwMode="auto">
          <a:xfrm rot="10800000">
            <a:off x="6901557" y="3300879"/>
            <a:ext cx="683084" cy="378206"/>
          </a:xfrm>
          <a:prstGeom prst="rightArrow">
            <a:avLst/>
          </a:prstGeom>
          <a:solidFill>
            <a:srgbClr val="1F497D">
              <a:lumMod val="75000"/>
            </a:srgb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90" name="Freeform 84"/>
          <p:cNvSpPr>
            <a:spLocks noEditPoints="1"/>
          </p:cNvSpPr>
          <p:nvPr/>
        </p:nvSpPr>
        <p:spPr bwMode="black">
          <a:xfrm>
            <a:off x="5739005" y="2867613"/>
            <a:ext cx="1041259" cy="124473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4F81BD"/>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91" name="Freeform 84"/>
          <p:cNvSpPr>
            <a:spLocks noEditPoints="1"/>
          </p:cNvSpPr>
          <p:nvPr/>
        </p:nvSpPr>
        <p:spPr bwMode="black">
          <a:xfrm>
            <a:off x="5739005" y="2867613"/>
            <a:ext cx="1041259" cy="124473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4F81BD"/>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92" name="Freeform 84"/>
          <p:cNvSpPr>
            <a:spLocks noEditPoints="1"/>
          </p:cNvSpPr>
          <p:nvPr/>
        </p:nvSpPr>
        <p:spPr bwMode="black">
          <a:xfrm>
            <a:off x="5739005" y="2867613"/>
            <a:ext cx="1041259" cy="124473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4F81BD"/>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93" name="Freeform 84"/>
          <p:cNvSpPr>
            <a:spLocks noEditPoints="1"/>
          </p:cNvSpPr>
          <p:nvPr/>
        </p:nvSpPr>
        <p:spPr bwMode="black">
          <a:xfrm>
            <a:off x="5739005" y="2867613"/>
            <a:ext cx="1041259" cy="124473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4F81BD"/>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94" name="Freeform 84"/>
          <p:cNvSpPr>
            <a:spLocks noEditPoints="1"/>
          </p:cNvSpPr>
          <p:nvPr/>
        </p:nvSpPr>
        <p:spPr bwMode="black">
          <a:xfrm>
            <a:off x="5739005" y="2867613"/>
            <a:ext cx="1041259" cy="124473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4F81BD"/>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95" name="Content Placeholder 13"/>
          <p:cNvSpPr txBox="1">
            <a:spLocks/>
          </p:cNvSpPr>
          <p:nvPr/>
        </p:nvSpPr>
        <p:spPr>
          <a:xfrm>
            <a:off x="5788664" y="2512482"/>
            <a:ext cx="833135" cy="34581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43245">
              <a:buClr>
                <a:srgbClr val="292929"/>
              </a:buClr>
              <a:buSzTx/>
            </a:pPr>
            <a:r>
              <a:rPr sz="2448">
                <a:solidFill>
                  <a:srgbClr val="4F81BD">
                    <a:alpha val="99000"/>
                  </a:srgbClr>
                </a:solidFill>
                <a:latin typeface="Calibri"/>
              </a:rPr>
              <a:t>Code</a:t>
            </a:r>
          </a:p>
        </p:txBody>
      </p:sp>
      <p:pic>
        <p:nvPicPr>
          <p:cNvPr id="196" name="Picture 195" descr="answer.png"/>
          <p:cNvPicPr>
            <a:picLocks noChangeAspect="1"/>
          </p:cNvPicPr>
          <p:nvPr/>
        </p:nvPicPr>
        <p:blipFill>
          <a:blip r:embed="rId4"/>
          <a:stretch>
            <a:fillRect/>
          </a:stretch>
        </p:blipFill>
        <p:spPr>
          <a:xfrm>
            <a:off x="5506171" y="4255958"/>
            <a:ext cx="1893737" cy="1865207"/>
          </a:xfrm>
          <a:prstGeom prst="rect">
            <a:avLst/>
          </a:prstGeom>
        </p:spPr>
      </p:pic>
    </p:spTree>
    <p:extLst>
      <p:ext uri="{BB962C8B-B14F-4D97-AF65-F5344CB8AC3E}">
        <p14:creationId xmlns:p14="http://schemas.microsoft.com/office/powerpoint/2010/main" val="205943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10" presetClass="entr" presetSubtype="0" fill="hold" nodeType="withEffect">
                                  <p:stCondLst>
                                    <p:cond delay="500"/>
                                  </p:stCondLst>
                                  <p:childTnLst>
                                    <p:set>
                                      <p:cBhvr>
                                        <p:cTn id="9" dur="1" fill="hold">
                                          <p:stCondLst>
                                            <p:cond delay="0"/>
                                          </p:stCondLst>
                                        </p:cTn>
                                        <p:tgtEl>
                                          <p:spTgt spid="135"/>
                                        </p:tgtEl>
                                        <p:attrNameLst>
                                          <p:attrName>style.visibility</p:attrName>
                                        </p:attrNameLst>
                                      </p:cBhvr>
                                      <p:to>
                                        <p:strVal val="visible"/>
                                      </p:to>
                                    </p:set>
                                    <p:animEffect transition="in" filter="fade">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wipe(right)">
                                      <p:cBhvr>
                                        <p:cTn id="15" dur="500"/>
                                        <p:tgtEl>
                                          <p:spTgt spid="189"/>
                                        </p:tgtEl>
                                      </p:cBhvr>
                                    </p:animEffect>
                                  </p:childTnLst>
                                </p:cTn>
                              </p:par>
                              <p:par>
                                <p:cTn id="16" presetID="10" presetClass="exit" presetSubtype="0" fill="hold" grpId="1" nodeType="withEffect">
                                  <p:stCondLst>
                                    <p:cond delay="0"/>
                                  </p:stCondLst>
                                  <p:childTnLst>
                                    <p:animEffect transition="out" filter="fade">
                                      <p:cBhvr>
                                        <p:cTn id="17" dur="500"/>
                                        <p:tgtEl>
                                          <p:spTgt spid="134"/>
                                        </p:tgtEl>
                                      </p:cBhvr>
                                    </p:animEffect>
                                    <p:set>
                                      <p:cBhvr>
                                        <p:cTn id="18" dur="1" fill="hold">
                                          <p:stCondLst>
                                            <p:cond delay="499"/>
                                          </p:stCondLst>
                                        </p:cTn>
                                        <p:tgtEl>
                                          <p:spTgt spid="134"/>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0"/>
                                        </p:tgtEl>
                                        <p:attrNameLst>
                                          <p:attrName>style.visibility</p:attrName>
                                        </p:attrNameLst>
                                      </p:cBhvr>
                                      <p:to>
                                        <p:strVal val="visible"/>
                                      </p:to>
                                    </p:set>
                                    <p:animEffect transition="in" filter="fade">
                                      <p:cBhvr>
                                        <p:cTn id="21" dur="500"/>
                                        <p:tgtEl>
                                          <p:spTgt spid="190"/>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1"/>
                                        </p:tgtEl>
                                        <p:attrNameLst>
                                          <p:attrName>style.visibility</p:attrName>
                                        </p:attrNameLst>
                                      </p:cBhvr>
                                      <p:to>
                                        <p:strVal val="visible"/>
                                      </p:to>
                                    </p:set>
                                    <p:animEffect transition="in" filter="fade">
                                      <p:cBhvr>
                                        <p:cTn id="24" dur="500"/>
                                        <p:tgtEl>
                                          <p:spTgt spid="191"/>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500"/>
                                        <p:tgtEl>
                                          <p:spTgt spid="192"/>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193"/>
                                        </p:tgtEl>
                                        <p:attrNameLst>
                                          <p:attrName>style.visibility</p:attrName>
                                        </p:attrNameLst>
                                      </p:cBhvr>
                                      <p:to>
                                        <p:strVal val="visible"/>
                                      </p:to>
                                    </p:set>
                                    <p:animEffect transition="in" filter="fade">
                                      <p:cBhvr>
                                        <p:cTn id="30" dur="500"/>
                                        <p:tgtEl>
                                          <p:spTgt spid="193"/>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194"/>
                                        </p:tgtEl>
                                        <p:attrNameLst>
                                          <p:attrName>style.visibility</p:attrName>
                                        </p:attrNameLst>
                                      </p:cBhvr>
                                      <p:to>
                                        <p:strVal val="visible"/>
                                      </p:to>
                                    </p:set>
                                    <p:animEffect transition="in" filter="fade">
                                      <p:cBhvr>
                                        <p:cTn id="33" dur="500"/>
                                        <p:tgtEl>
                                          <p:spTgt spid="19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95"/>
                                        </p:tgtEl>
                                        <p:attrNameLst>
                                          <p:attrName>style.visibility</p:attrName>
                                        </p:attrNameLst>
                                      </p:cBhvr>
                                      <p:to>
                                        <p:strVal val="visible"/>
                                      </p:to>
                                    </p:set>
                                    <p:animEffect transition="in" filter="fade">
                                      <p:cBhvr>
                                        <p:cTn id="36" dur="500"/>
                                        <p:tgtEl>
                                          <p:spTgt spid="195"/>
                                        </p:tgtEl>
                                      </p:cBhvr>
                                    </p:animEffect>
                                  </p:childTnLst>
                                </p:cTn>
                              </p:par>
                              <p:par>
                                <p:cTn id="37" presetID="10" presetClass="exit" presetSubtype="0" fill="hold" grpId="1" nodeType="withEffect">
                                  <p:stCondLst>
                                    <p:cond delay="1000"/>
                                  </p:stCondLst>
                                  <p:childTnLst>
                                    <p:animEffect transition="out" filter="fade">
                                      <p:cBhvr>
                                        <p:cTn id="38" dur="500"/>
                                        <p:tgtEl>
                                          <p:spTgt spid="189"/>
                                        </p:tgtEl>
                                      </p:cBhvr>
                                    </p:animEffect>
                                    <p:set>
                                      <p:cBhvr>
                                        <p:cTn id="39" dur="1" fill="hold">
                                          <p:stCondLst>
                                            <p:cond delay="499"/>
                                          </p:stCondLst>
                                        </p:cTn>
                                        <p:tgtEl>
                                          <p:spTgt spid="18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1"/>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192"/>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193"/>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194"/>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8"/>
                                        </p:tgtEl>
                                        <p:attrNameLst>
                                          <p:attrName>style.visibility</p:attrName>
                                        </p:attrNameLst>
                                      </p:cBhvr>
                                      <p:to>
                                        <p:strVal val="visible"/>
                                      </p:to>
                                    </p:set>
                                    <p:animEffect transition="in" filter="wipe(left)">
                                      <p:cBhvr>
                                        <p:cTn id="54" dur="500"/>
                                        <p:tgtEl>
                                          <p:spTgt spid="188"/>
                                        </p:tgtEl>
                                      </p:cBhvr>
                                    </p:animEffec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4" grpId="1" animBg="1"/>
      <p:bldP spid="188" grpId="0" animBg="1"/>
      <p:bldP spid="189" grpId="0" animBg="1"/>
      <p:bldP spid="189" grpId="1" animBg="1"/>
      <p:bldP spid="190" grpId="0" animBg="1"/>
      <p:bldP spid="191" grpId="0" animBg="1"/>
      <p:bldP spid="191" grpId="1" animBg="1"/>
      <p:bldP spid="192" grpId="0" animBg="1"/>
      <p:bldP spid="192" grpId="1" animBg="1"/>
      <p:bldP spid="193" grpId="0" animBg="1"/>
      <p:bldP spid="193" grpId="1" animBg="1"/>
      <p:bldP spid="194" grpId="0" animBg="1"/>
      <p:bldP spid="194" grpId="1" animBg="1"/>
      <p:bldP spid="1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Demonstration</a:t>
            </a:r>
            <a:br>
              <a:rPr lang="en-US" smtClean="0"/>
            </a:br>
            <a:endParaRPr lang="en-US" dirty="0"/>
          </a:p>
        </p:txBody>
      </p:sp>
      <p:sp>
        <p:nvSpPr>
          <p:cNvPr id="6" name="TextBox 5"/>
          <p:cNvSpPr txBox="1"/>
          <p:nvPr/>
        </p:nvSpPr>
        <p:spPr>
          <a:xfrm>
            <a:off x="399392" y="2316956"/>
            <a:ext cx="9933063" cy="756536"/>
          </a:xfrm>
          <a:prstGeom prst="rect">
            <a:avLst/>
          </a:prstGeom>
          <a:noFill/>
        </p:spPr>
        <p:txBody>
          <a:bodyPr wrap="square" lIns="182854" tIns="146283" rIns="182854" bIns="146283" rtlCol="0">
            <a:spAutoFit/>
          </a:bodyPr>
          <a:lstStyle/>
          <a:p>
            <a:pPr>
              <a:lnSpc>
                <a:spcPct val="90000"/>
              </a:lnSpc>
              <a:spcAft>
                <a:spcPts val="600"/>
              </a:spcAft>
            </a:pPr>
            <a:r>
              <a:rPr lang="en-US" sz="3264" dirty="0">
                <a:gradFill>
                  <a:gsLst>
                    <a:gs pos="2917">
                      <a:schemeClr val="tx1"/>
                    </a:gs>
                    <a:gs pos="30000">
                      <a:schemeClr val="tx1"/>
                    </a:gs>
                  </a:gsLst>
                  <a:lin ang="5400000" scaled="0"/>
                </a:gradFill>
                <a:latin typeface="+mj-lt"/>
              </a:rPr>
              <a:t>1 – Word Count (The “Hello World” for </a:t>
            </a:r>
            <a:r>
              <a:rPr lang="en-US" sz="3264" dirty="0" err="1">
                <a:gradFill>
                  <a:gsLst>
                    <a:gs pos="2917">
                      <a:schemeClr val="tx1"/>
                    </a:gs>
                    <a:gs pos="30000">
                      <a:schemeClr val="tx1"/>
                    </a:gs>
                  </a:gsLst>
                  <a:lin ang="5400000" scaled="0"/>
                </a:gradFill>
                <a:latin typeface="+mj-lt"/>
              </a:rPr>
              <a:t>Hadoop</a:t>
            </a:r>
            <a:r>
              <a:rPr lang="en-US" sz="3264" dirty="0">
                <a:gradFill>
                  <a:gsLst>
                    <a:gs pos="2917">
                      <a:schemeClr val="tx1"/>
                    </a:gs>
                    <a:gs pos="30000">
                      <a:schemeClr val="tx1"/>
                    </a:gs>
                  </a:gsLst>
                  <a:lin ang="5400000" scaled="0"/>
                </a:gradFill>
                <a:latin typeface="+mj-lt"/>
              </a:rPr>
              <a:t>)</a:t>
            </a:r>
          </a:p>
        </p:txBody>
      </p:sp>
    </p:spTree>
    <p:extLst>
      <p:ext uri="{BB962C8B-B14F-4D97-AF65-F5344CB8AC3E}">
        <p14:creationId xmlns:p14="http://schemas.microsoft.com/office/powerpoint/2010/main" val="292460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Introducing the </a:t>
            </a:r>
            <a:r>
              <a:rPr lang="en-US" dirty="0" err="1" smtClean="0"/>
              <a:t>Hadoop</a:t>
            </a:r>
            <a:r>
              <a:rPr lang="en-US" dirty="0" smtClean="0"/>
              <a:t> Ecosystem</a:t>
            </a:r>
            <a:endParaRPr lang="en-US" dirty="0"/>
          </a:p>
        </p:txBody>
      </p:sp>
      <p:sp>
        <p:nvSpPr>
          <p:cNvPr id="22" name="Rectangle 21"/>
          <p:cNvSpPr/>
          <p:nvPr/>
        </p:nvSpPr>
        <p:spPr bwMode="auto">
          <a:xfrm>
            <a:off x="1806899" y="4870210"/>
            <a:ext cx="5286393" cy="71235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1243245"/>
            <a:r>
              <a:rPr lang="en-US" sz="2175" dirty="0">
                <a:solidFill>
                  <a:prstClr val="white"/>
                </a:solidFill>
                <a:cs typeface="Segoe UI" pitchFamily="34" charset="0"/>
              </a:rPr>
              <a:t>Distributed Storage</a:t>
            </a:r>
          </a:p>
          <a:p>
            <a:pPr algn="ctr" defTabSz="1243245"/>
            <a:r>
              <a:rPr lang="en-US" sz="2175" dirty="0">
                <a:solidFill>
                  <a:prstClr val="white"/>
                </a:solidFill>
                <a:cs typeface="Segoe UI" pitchFamily="34" charset="0"/>
              </a:rPr>
              <a:t>(HDFS)</a:t>
            </a:r>
            <a:endParaRPr lang="en-US" sz="2175" dirty="0">
              <a:solidFill>
                <a:prstClr val="white"/>
              </a:solidFill>
            </a:endParaRPr>
          </a:p>
        </p:txBody>
      </p:sp>
      <p:sp>
        <p:nvSpPr>
          <p:cNvPr id="23" name="Rectangle 22"/>
          <p:cNvSpPr/>
          <p:nvPr/>
        </p:nvSpPr>
        <p:spPr bwMode="auto">
          <a:xfrm>
            <a:off x="4367405" y="3074504"/>
            <a:ext cx="1507395" cy="7622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175" b="1" spc="-40" dirty="0">
                <a:solidFill>
                  <a:srgbClr val="0072C6">
                    <a:lumMod val="40000"/>
                    <a:lumOff val="60000"/>
                  </a:srgbClr>
                </a:solidFill>
                <a:ea typeface="Segoe UI" pitchFamily="34" charset="0"/>
                <a:cs typeface="Segoe UI" pitchFamily="34" charset="0"/>
              </a:rPr>
              <a:t>Query</a:t>
            </a:r>
          </a:p>
          <a:p>
            <a:pPr algn="ctr" defTabSz="698924" fontAlgn="base">
              <a:spcBef>
                <a:spcPct val="0"/>
              </a:spcBef>
              <a:spcAft>
                <a:spcPct val="0"/>
              </a:spcAft>
            </a:pPr>
            <a:r>
              <a:rPr lang="en-US" sz="2175" b="1" spc="-40" dirty="0">
                <a:solidFill>
                  <a:srgbClr val="0072C6">
                    <a:lumMod val="40000"/>
                    <a:lumOff val="60000"/>
                  </a:srgbClr>
                </a:solidFill>
                <a:ea typeface="Segoe UI" pitchFamily="34" charset="0"/>
                <a:cs typeface="Segoe UI" pitchFamily="34" charset="0"/>
              </a:rPr>
              <a:t>(Hive)</a:t>
            </a:r>
          </a:p>
        </p:txBody>
      </p:sp>
      <p:sp>
        <p:nvSpPr>
          <p:cNvPr id="24" name="Rectangle 23"/>
          <p:cNvSpPr/>
          <p:nvPr/>
        </p:nvSpPr>
        <p:spPr bwMode="auto">
          <a:xfrm>
            <a:off x="2775726" y="3897837"/>
            <a:ext cx="3096998" cy="91709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1243245"/>
            <a:r>
              <a:rPr lang="en-US" sz="2175" dirty="0">
                <a:solidFill>
                  <a:prstClr val="white"/>
                </a:solidFill>
                <a:cs typeface="Segoe UI" pitchFamily="34" charset="0"/>
              </a:rPr>
              <a:t>Distributed Processing</a:t>
            </a:r>
          </a:p>
          <a:p>
            <a:pPr algn="ctr" defTabSz="1243245"/>
            <a:r>
              <a:rPr lang="en-US" sz="2175" dirty="0">
                <a:solidFill>
                  <a:prstClr val="white"/>
                </a:solidFill>
                <a:cs typeface="Segoe UI" pitchFamily="34" charset="0"/>
              </a:rPr>
              <a:t>(MapReduce)</a:t>
            </a:r>
            <a:endParaRPr lang="en-US" sz="2175" dirty="0">
              <a:solidFill>
                <a:prstClr val="white"/>
              </a:solidFill>
            </a:endParaRPr>
          </a:p>
        </p:txBody>
      </p:sp>
      <p:sp>
        <p:nvSpPr>
          <p:cNvPr id="25" name="Rectangle 24"/>
          <p:cNvSpPr/>
          <p:nvPr/>
        </p:nvSpPr>
        <p:spPr bwMode="auto">
          <a:xfrm>
            <a:off x="2775729" y="3076072"/>
            <a:ext cx="1533609" cy="76331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040" spc="-40" dirty="0">
                <a:gradFill>
                  <a:gsLst>
                    <a:gs pos="0">
                      <a:srgbClr val="FFFFFF"/>
                    </a:gs>
                    <a:gs pos="100000">
                      <a:srgbClr val="FFFFFF"/>
                    </a:gs>
                  </a:gsLst>
                  <a:lin ang="5400000" scaled="0"/>
                </a:gradFill>
                <a:ea typeface="Segoe UI" pitchFamily="34" charset="0"/>
                <a:cs typeface="Segoe UI" pitchFamily="34" charset="0"/>
              </a:rPr>
              <a:t>Scripting</a:t>
            </a:r>
          </a:p>
          <a:p>
            <a:pPr algn="ctr" defTabSz="698924" fontAlgn="base">
              <a:spcBef>
                <a:spcPct val="0"/>
              </a:spcBef>
              <a:spcAft>
                <a:spcPct val="0"/>
              </a:spcAft>
            </a:pPr>
            <a:r>
              <a:rPr lang="en-US" sz="2040" spc="-40" dirty="0">
                <a:gradFill>
                  <a:gsLst>
                    <a:gs pos="0">
                      <a:srgbClr val="FFFFFF"/>
                    </a:gs>
                    <a:gs pos="100000">
                      <a:srgbClr val="FFFFFF"/>
                    </a:gs>
                  </a:gsLst>
                  <a:lin ang="5400000" scaled="0"/>
                </a:gradFill>
                <a:ea typeface="Segoe UI" pitchFamily="34" charset="0"/>
                <a:cs typeface="Segoe UI" pitchFamily="34" charset="0"/>
              </a:rPr>
              <a:t>(Pig)</a:t>
            </a:r>
          </a:p>
        </p:txBody>
      </p:sp>
      <p:sp>
        <p:nvSpPr>
          <p:cNvPr id="26" name="Rectangle 25"/>
          <p:cNvSpPr/>
          <p:nvPr/>
        </p:nvSpPr>
        <p:spPr bwMode="auto">
          <a:xfrm>
            <a:off x="1806898" y="3085234"/>
            <a:ext cx="903517" cy="172970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NoSQL Database</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(HBase)</a:t>
            </a:r>
          </a:p>
        </p:txBody>
      </p:sp>
      <p:sp>
        <p:nvSpPr>
          <p:cNvPr id="27" name="Rectangle 26"/>
          <p:cNvSpPr/>
          <p:nvPr/>
        </p:nvSpPr>
        <p:spPr bwMode="auto">
          <a:xfrm>
            <a:off x="1806898" y="2389723"/>
            <a:ext cx="4065827" cy="63107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Metadata</a:t>
            </a:r>
          </a:p>
          <a:p>
            <a:pPr algn="ctr" defTabSz="698924"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a:t>
            </a:r>
            <a:r>
              <a:rPr lang="en-US" sz="1632" spc="-40" dirty="0" err="1">
                <a:gradFill>
                  <a:gsLst>
                    <a:gs pos="0">
                      <a:srgbClr val="FFFFFF"/>
                    </a:gs>
                    <a:gs pos="100000">
                      <a:srgbClr val="FFFFFF"/>
                    </a:gs>
                  </a:gsLst>
                  <a:lin ang="5400000" scaled="0"/>
                </a:gradFill>
                <a:ea typeface="Segoe UI" pitchFamily="34" charset="0"/>
                <a:cs typeface="Segoe UI" pitchFamily="34" charset="0"/>
              </a:rPr>
              <a:t>HCatalog</a:t>
            </a:r>
            <a:r>
              <a:rPr lang="en-US" sz="1632" spc="-40" dirty="0">
                <a:gradFill>
                  <a:gsLst>
                    <a:gs pos="0">
                      <a:srgbClr val="FFFFFF"/>
                    </a:gs>
                    <a:gs pos="100000">
                      <a:srgbClr val="FFFFFF"/>
                    </a:gs>
                  </a:gsLst>
                  <a:lin ang="5400000" scaled="0"/>
                </a:gradFill>
                <a:ea typeface="Segoe UI" pitchFamily="34" charset="0"/>
                <a:cs typeface="Segoe UI" pitchFamily="34" charset="0"/>
              </a:rPr>
              <a:t>)</a:t>
            </a:r>
          </a:p>
        </p:txBody>
      </p:sp>
      <p:sp>
        <p:nvSpPr>
          <p:cNvPr id="28" name="Rectangle 27"/>
          <p:cNvSpPr/>
          <p:nvPr/>
        </p:nvSpPr>
        <p:spPr bwMode="auto">
          <a:xfrm>
            <a:off x="7134553" y="1551265"/>
            <a:ext cx="787253" cy="4882988"/>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Data Integration</a:t>
            </a:r>
          </a:p>
          <a:p>
            <a:pPr algn="ctr" defTabSz="698924" fontAlgn="base">
              <a:spcBef>
                <a:spcPct val="0"/>
              </a:spcBef>
              <a:spcAft>
                <a:spcPct val="0"/>
              </a:spcAft>
            </a:pPr>
            <a:r>
              <a:rPr lang="en-US" sz="1632" spc="-40" dirty="0">
                <a:gradFill>
                  <a:gsLst>
                    <a:gs pos="0">
                      <a:srgbClr val="FFFFFF"/>
                    </a:gs>
                    <a:gs pos="100000">
                      <a:srgbClr val="FFFFFF"/>
                    </a:gs>
                  </a:gsLst>
                  <a:lin ang="5400000" scaled="0"/>
                </a:gradFill>
                <a:ea typeface="Segoe UI" pitchFamily="34" charset="0"/>
                <a:cs typeface="Segoe UI" pitchFamily="34" charset="0"/>
              </a:rPr>
              <a:t>( </a:t>
            </a:r>
            <a:r>
              <a:rPr lang="en-US" sz="1632" spc="-40" dirty="0">
                <a:solidFill>
                  <a:srgbClr val="7030A0"/>
                </a:solidFill>
                <a:ea typeface="Segoe UI" pitchFamily="34" charset="0"/>
                <a:cs typeface="Segoe UI" pitchFamily="34" charset="0"/>
              </a:rPr>
              <a:t>ODBC</a:t>
            </a:r>
            <a:r>
              <a:rPr lang="en-US" sz="1632" spc="-40" dirty="0">
                <a:gradFill>
                  <a:gsLst>
                    <a:gs pos="0">
                      <a:srgbClr val="FFFFFF"/>
                    </a:gs>
                    <a:gs pos="100000">
                      <a:srgbClr val="FFFFFF"/>
                    </a:gs>
                  </a:gsLst>
                  <a:lin ang="5400000" scaled="0"/>
                </a:gradFill>
                <a:ea typeface="Segoe UI" pitchFamily="34" charset="0"/>
                <a:cs typeface="Segoe UI" pitchFamily="34" charset="0"/>
              </a:rPr>
              <a:t> / SQOOP/ REST) </a:t>
            </a:r>
          </a:p>
        </p:txBody>
      </p:sp>
      <p:sp>
        <p:nvSpPr>
          <p:cNvPr id="29" name="Rectangle 28"/>
          <p:cNvSpPr/>
          <p:nvPr/>
        </p:nvSpPr>
        <p:spPr bwMode="auto">
          <a:xfrm>
            <a:off x="7978647" y="1551266"/>
            <a:ext cx="1650993" cy="139338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175" spc="-40" dirty="0">
                <a:gradFill>
                  <a:gsLst>
                    <a:gs pos="0">
                      <a:srgbClr val="FFFFFF"/>
                    </a:gs>
                    <a:gs pos="100000">
                      <a:srgbClr val="FFFFFF"/>
                    </a:gs>
                  </a:gsLst>
                  <a:lin ang="5400000" scaled="0"/>
                </a:gradFill>
                <a:ea typeface="Segoe UI" pitchFamily="34" charset="0"/>
                <a:cs typeface="Segoe UI" pitchFamily="34" charset="0"/>
              </a:rPr>
              <a:t>Relational</a:t>
            </a:r>
          </a:p>
          <a:p>
            <a:pPr algn="ctr" defTabSz="698924" fontAlgn="base">
              <a:spcBef>
                <a:spcPct val="0"/>
              </a:spcBef>
              <a:spcAft>
                <a:spcPct val="0"/>
              </a:spcAft>
            </a:pPr>
            <a:r>
              <a:rPr lang="en-US" sz="2175" spc="-40" dirty="0">
                <a:gradFill>
                  <a:gsLst>
                    <a:gs pos="0">
                      <a:srgbClr val="FFFFFF"/>
                    </a:gs>
                    <a:gs pos="100000">
                      <a:srgbClr val="FFFFFF"/>
                    </a:gs>
                  </a:gsLst>
                  <a:lin ang="5400000" scaled="0"/>
                </a:gradFill>
                <a:ea typeface="Segoe UI" pitchFamily="34" charset="0"/>
                <a:cs typeface="Segoe UI" pitchFamily="34" charset="0"/>
              </a:rPr>
              <a:t>(SQL Server) </a:t>
            </a:r>
          </a:p>
        </p:txBody>
      </p:sp>
      <p:sp>
        <p:nvSpPr>
          <p:cNvPr id="30" name="Rectangle 29"/>
          <p:cNvSpPr/>
          <p:nvPr/>
        </p:nvSpPr>
        <p:spPr bwMode="auto">
          <a:xfrm>
            <a:off x="6076785" y="1551266"/>
            <a:ext cx="997625" cy="783183"/>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Machine Learning</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(Mahout)</a:t>
            </a:r>
          </a:p>
        </p:txBody>
      </p:sp>
      <p:sp>
        <p:nvSpPr>
          <p:cNvPr id="31" name="Rectangle 30"/>
          <p:cNvSpPr/>
          <p:nvPr/>
        </p:nvSpPr>
        <p:spPr bwMode="auto">
          <a:xfrm>
            <a:off x="3936883" y="1552835"/>
            <a:ext cx="997625" cy="783183"/>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Graph</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(Pegasus)</a:t>
            </a:r>
          </a:p>
        </p:txBody>
      </p:sp>
      <p:sp>
        <p:nvSpPr>
          <p:cNvPr id="32" name="Rectangle 31"/>
          <p:cNvSpPr/>
          <p:nvPr/>
        </p:nvSpPr>
        <p:spPr bwMode="auto">
          <a:xfrm>
            <a:off x="5007201" y="1551266"/>
            <a:ext cx="997625" cy="783183"/>
          </a:xfrm>
          <a:prstGeom prst="rect">
            <a:avLst/>
          </a:prstGeom>
          <a:solidFill>
            <a:srgbClr val="6BBD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Stats processing</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(RHadoop)</a:t>
            </a:r>
          </a:p>
        </p:txBody>
      </p:sp>
      <p:sp>
        <p:nvSpPr>
          <p:cNvPr id="33" name="Rectangle 32"/>
          <p:cNvSpPr/>
          <p:nvPr/>
        </p:nvSpPr>
        <p:spPr bwMode="auto">
          <a:xfrm>
            <a:off x="954332" y="3601648"/>
            <a:ext cx="787253" cy="198091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Event Pipeline</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(Flume)</a:t>
            </a:r>
          </a:p>
        </p:txBody>
      </p:sp>
      <p:sp>
        <p:nvSpPr>
          <p:cNvPr id="34" name="Rectangle 33"/>
          <p:cNvSpPr/>
          <p:nvPr/>
        </p:nvSpPr>
        <p:spPr bwMode="auto">
          <a:xfrm rot="16200000">
            <a:off x="5938859" y="5271953"/>
            <a:ext cx="801830" cy="147698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Active Directory  (Security)</a:t>
            </a:r>
          </a:p>
        </p:txBody>
      </p:sp>
      <p:sp>
        <p:nvSpPr>
          <p:cNvPr id="35" name="Rectangle 34"/>
          <p:cNvSpPr/>
          <p:nvPr/>
        </p:nvSpPr>
        <p:spPr bwMode="auto">
          <a:xfrm rot="16200000">
            <a:off x="1299011" y="5273882"/>
            <a:ext cx="801830" cy="147313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Monitoring &amp; Deployment (System Center)</a:t>
            </a:r>
          </a:p>
        </p:txBody>
      </p:sp>
      <p:sp>
        <p:nvSpPr>
          <p:cNvPr id="36" name="Rectangle 35"/>
          <p:cNvSpPr/>
          <p:nvPr/>
        </p:nvSpPr>
        <p:spPr bwMode="auto">
          <a:xfrm>
            <a:off x="2879000" y="1542102"/>
            <a:ext cx="997625" cy="78318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C#, F#, .NET</a:t>
            </a:r>
          </a:p>
        </p:txBody>
      </p:sp>
      <p:sp>
        <p:nvSpPr>
          <p:cNvPr id="37" name="Rectangle 36"/>
          <p:cNvSpPr/>
          <p:nvPr/>
        </p:nvSpPr>
        <p:spPr bwMode="auto">
          <a:xfrm>
            <a:off x="1808682" y="1542102"/>
            <a:ext cx="997625" cy="78318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PowerShell</a:t>
            </a:r>
          </a:p>
        </p:txBody>
      </p:sp>
      <p:sp>
        <p:nvSpPr>
          <p:cNvPr id="38" name="Rectangle 37"/>
          <p:cNvSpPr/>
          <p:nvPr/>
        </p:nvSpPr>
        <p:spPr bwMode="auto">
          <a:xfrm>
            <a:off x="963360" y="1551268"/>
            <a:ext cx="787253" cy="199776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Pipeline / workflow</a:t>
            </a:r>
          </a:p>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a:t>
            </a:r>
            <a:r>
              <a:rPr lang="en-US" sz="1495" spc="-40" dirty="0" err="1">
                <a:gradFill>
                  <a:gsLst>
                    <a:gs pos="0">
                      <a:srgbClr val="FFFFFF"/>
                    </a:gs>
                    <a:gs pos="100000">
                      <a:srgbClr val="FFFFFF"/>
                    </a:gs>
                  </a:gsLst>
                  <a:lin ang="5400000" scaled="0"/>
                </a:gradFill>
                <a:ea typeface="Segoe UI" pitchFamily="34" charset="0"/>
                <a:cs typeface="Segoe UI" pitchFamily="34" charset="0"/>
              </a:rPr>
              <a:t>Oozie</a:t>
            </a:r>
            <a:r>
              <a:rPr lang="en-US" sz="1495" spc="-40" dirty="0">
                <a:gradFill>
                  <a:gsLst>
                    <a:gs pos="0">
                      <a:srgbClr val="FFFFFF"/>
                    </a:gs>
                    <a:gs pos="100000">
                      <a:srgbClr val="FFFFFF"/>
                    </a:gs>
                  </a:gsLst>
                  <a:lin ang="5400000" scaled="0"/>
                </a:gradFill>
                <a:ea typeface="Segoe UI" pitchFamily="34" charset="0"/>
                <a:cs typeface="Segoe UI" pitchFamily="34" charset="0"/>
              </a:rPr>
              <a:t>)</a:t>
            </a:r>
          </a:p>
        </p:txBody>
      </p:sp>
      <p:sp>
        <p:nvSpPr>
          <p:cNvPr id="39" name="Rectangle 38"/>
          <p:cNvSpPr/>
          <p:nvPr/>
        </p:nvSpPr>
        <p:spPr bwMode="auto">
          <a:xfrm rot="16200000">
            <a:off x="4380747" y="5273882"/>
            <a:ext cx="801830" cy="147313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Azure Storage Vault (ASV)</a:t>
            </a:r>
          </a:p>
        </p:txBody>
      </p:sp>
      <p:sp>
        <p:nvSpPr>
          <p:cNvPr id="40" name="Rectangle 39"/>
          <p:cNvSpPr/>
          <p:nvPr/>
        </p:nvSpPr>
        <p:spPr bwMode="auto">
          <a:xfrm>
            <a:off x="5932867" y="2389721"/>
            <a:ext cx="1145402" cy="242521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040" spc="-40" dirty="0">
                <a:gradFill>
                  <a:gsLst>
                    <a:gs pos="0">
                      <a:srgbClr val="FFFFFF"/>
                    </a:gs>
                    <a:gs pos="100000">
                      <a:srgbClr val="FFFFFF"/>
                    </a:gs>
                  </a:gsLst>
                  <a:lin ang="5400000" scaled="0"/>
                </a:gradFill>
                <a:ea typeface="Segoe UI" pitchFamily="34" charset="0"/>
                <a:cs typeface="Segoe UI" pitchFamily="34" charset="0"/>
              </a:rPr>
              <a:t>PDW Polybase</a:t>
            </a:r>
          </a:p>
        </p:txBody>
      </p:sp>
      <p:sp>
        <p:nvSpPr>
          <p:cNvPr id="41" name="Rectangle 40"/>
          <p:cNvSpPr/>
          <p:nvPr/>
        </p:nvSpPr>
        <p:spPr bwMode="auto">
          <a:xfrm>
            <a:off x="7978091" y="4491026"/>
            <a:ext cx="1659519" cy="194323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175" spc="-40" dirty="0">
                <a:gradFill>
                  <a:gsLst>
                    <a:gs pos="0">
                      <a:srgbClr val="FFFFFF"/>
                    </a:gs>
                    <a:gs pos="100000">
                      <a:srgbClr val="FFFFFF"/>
                    </a:gs>
                  </a:gsLst>
                  <a:lin ang="5400000" scaled="0"/>
                </a:gradFill>
                <a:ea typeface="Segoe UI" pitchFamily="34" charset="0"/>
                <a:cs typeface="Segoe UI" pitchFamily="34" charset="0"/>
              </a:rPr>
              <a:t>Business Intelligence </a:t>
            </a:r>
          </a:p>
          <a:p>
            <a:pPr algn="ctr" defTabSz="698924" fontAlgn="base">
              <a:spcBef>
                <a:spcPct val="0"/>
              </a:spcBef>
              <a:spcAft>
                <a:spcPct val="0"/>
              </a:spcAft>
            </a:pPr>
            <a:r>
              <a:rPr lang="en-US" sz="2175" spc="-40" dirty="0">
                <a:gradFill>
                  <a:gsLst>
                    <a:gs pos="0">
                      <a:srgbClr val="FFFFFF"/>
                    </a:gs>
                    <a:gs pos="100000">
                      <a:srgbClr val="FFFFFF"/>
                    </a:gs>
                  </a:gsLst>
                  <a:lin ang="5400000" scaled="0"/>
                </a:gradFill>
                <a:ea typeface="Segoe UI" pitchFamily="34" charset="0"/>
                <a:cs typeface="Segoe UI" pitchFamily="34" charset="0"/>
              </a:rPr>
              <a:t>(Excel, Power View, SSAS)</a:t>
            </a:r>
          </a:p>
        </p:txBody>
      </p:sp>
      <p:sp>
        <p:nvSpPr>
          <p:cNvPr id="42" name="Rectangle 41"/>
          <p:cNvSpPr/>
          <p:nvPr/>
        </p:nvSpPr>
        <p:spPr bwMode="auto">
          <a:xfrm rot="16200000">
            <a:off x="2851334" y="5273882"/>
            <a:ext cx="801830" cy="147313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1495" spc="-40" dirty="0">
                <a:gradFill>
                  <a:gsLst>
                    <a:gs pos="0">
                      <a:srgbClr val="FFFFFF"/>
                    </a:gs>
                    <a:gs pos="100000">
                      <a:srgbClr val="FFFFFF"/>
                    </a:gs>
                  </a:gsLst>
                  <a:lin ang="5400000" scaled="0"/>
                </a:gradFill>
                <a:ea typeface="Segoe UI" pitchFamily="34" charset="0"/>
                <a:cs typeface="Segoe UI" pitchFamily="34" charset="0"/>
              </a:rPr>
              <a:t>World's Data (Azure Data Marketplace)</a:t>
            </a:r>
          </a:p>
        </p:txBody>
      </p:sp>
      <p:sp>
        <p:nvSpPr>
          <p:cNvPr id="43" name="Rectangle 42"/>
          <p:cNvSpPr/>
          <p:nvPr/>
        </p:nvSpPr>
        <p:spPr bwMode="auto">
          <a:xfrm>
            <a:off x="7981948" y="2989998"/>
            <a:ext cx="1650993" cy="145568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69919" tIns="34958" rIns="34958" bIns="69919" numCol="1" spcCol="0" rtlCol="0" fromWordArt="0" anchor="ctr" anchorCtr="0" forceAA="0" compatLnSpc="1">
            <a:prstTxWarp prst="textNoShape">
              <a:avLst/>
            </a:prstTxWarp>
            <a:noAutofit/>
          </a:bodyPr>
          <a:lstStyle/>
          <a:p>
            <a:pPr algn="ctr" defTabSz="698924" fontAlgn="base">
              <a:spcBef>
                <a:spcPct val="0"/>
              </a:spcBef>
              <a:spcAft>
                <a:spcPct val="0"/>
              </a:spcAft>
            </a:pPr>
            <a:r>
              <a:rPr lang="en-US" sz="2175" spc="-40" dirty="0">
                <a:gradFill>
                  <a:gsLst>
                    <a:gs pos="0">
                      <a:srgbClr val="FFFFFF"/>
                    </a:gs>
                    <a:gs pos="100000">
                      <a:srgbClr val="FFFFFF"/>
                    </a:gs>
                  </a:gsLst>
                  <a:lin ang="5400000" scaled="0"/>
                </a:gradFill>
                <a:ea typeface="Segoe UI" pitchFamily="34" charset="0"/>
                <a:cs typeface="Segoe UI" pitchFamily="34" charset="0"/>
              </a:rPr>
              <a:t>Event Driven Processing</a:t>
            </a:r>
          </a:p>
        </p:txBody>
      </p:sp>
      <p:sp>
        <p:nvSpPr>
          <p:cNvPr id="44" name="TextBox 43"/>
          <p:cNvSpPr txBox="1"/>
          <p:nvPr/>
        </p:nvSpPr>
        <p:spPr>
          <a:xfrm>
            <a:off x="9854072" y="1499086"/>
            <a:ext cx="2172807" cy="4873314"/>
          </a:xfrm>
          <a:prstGeom prst="rect">
            <a:avLst/>
          </a:prstGeom>
          <a:noFill/>
        </p:spPr>
        <p:txBody>
          <a:bodyPr wrap="square" lIns="93224" tIns="46611" rIns="93224" bIns="46611" rtlCol="0">
            <a:spAutoFit/>
          </a:bodyPr>
          <a:lstStyle/>
          <a:p>
            <a:pPr defTabSz="1243245"/>
            <a:r>
              <a:rPr lang="en-US" sz="2175" u="sng" dirty="0">
                <a:solidFill>
                  <a:srgbClr val="FFFFFF"/>
                </a:solidFill>
              </a:rPr>
              <a:t>Legend</a:t>
            </a:r>
          </a:p>
          <a:p>
            <a:pPr defTabSz="1243245"/>
            <a:r>
              <a:rPr lang="en-US" sz="2175" dirty="0">
                <a:solidFill>
                  <a:srgbClr val="FF0000"/>
                </a:solidFill>
              </a:rPr>
              <a:t>Red = Core Hadoop</a:t>
            </a:r>
          </a:p>
          <a:p>
            <a:pPr defTabSz="1243245"/>
            <a:r>
              <a:rPr lang="en-US" sz="2175" dirty="0">
                <a:solidFill>
                  <a:srgbClr val="00B294"/>
                </a:solidFill>
              </a:rPr>
              <a:t>Blue = Data processing</a:t>
            </a:r>
          </a:p>
          <a:p>
            <a:pPr defTabSz="1243245"/>
            <a:r>
              <a:rPr lang="en-US" sz="2175" dirty="0">
                <a:solidFill>
                  <a:srgbClr val="7030A0"/>
                </a:solidFill>
              </a:rPr>
              <a:t>Purple = Microsoft integration points and value adds</a:t>
            </a:r>
          </a:p>
          <a:p>
            <a:pPr defTabSz="1243245"/>
            <a:r>
              <a:rPr lang="en-US" sz="2175" dirty="0">
                <a:solidFill>
                  <a:srgbClr val="0072C6"/>
                </a:solidFill>
              </a:rPr>
              <a:t>Orange = Data Movement</a:t>
            </a:r>
          </a:p>
          <a:p>
            <a:pPr defTabSz="1243245"/>
            <a:r>
              <a:rPr lang="en-US" sz="2175" dirty="0">
                <a:solidFill>
                  <a:srgbClr val="68217A">
                    <a:lumMod val="75000"/>
                  </a:srgbClr>
                </a:solidFill>
              </a:rPr>
              <a:t>Green = Packages</a:t>
            </a:r>
          </a:p>
        </p:txBody>
      </p:sp>
    </p:spTree>
    <p:extLst>
      <p:ext uri="{BB962C8B-B14F-4D97-AF65-F5344CB8AC3E}">
        <p14:creationId xmlns:p14="http://schemas.microsoft.com/office/powerpoint/2010/main" val="2055418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mph" presetSubtype="2" fill="hold" nodeType="clickEffect">
                                  <p:stCondLst>
                                    <p:cond delay="0"/>
                                  </p:stCondLst>
                                  <p:childTnLst>
                                    <p:animClr clrSpc="rgb" dir="cw">
                                      <p:cBhvr>
                                        <p:cTn id="88" dur="2000" fill="hold"/>
                                        <p:tgtEl>
                                          <p:spTgt spid="26"/>
                                        </p:tgtEl>
                                        <p:attrNameLst>
                                          <p:attrName>fillcolor</p:attrName>
                                        </p:attrNameLst>
                                      </p:cBhvr>
                                      <p:to>
                                        <a:schemeClr val="tx1"/>
                                      </p:to>
                                    </p:animClr>
                                    <p:set>
                                      <p:cBhvr>
                                        <p:cTn id="89" dur="2000" fill="hold"/>
                                        <p:tgtEl>
                                          <p:spTgt spid="26"/>
                                        </p:tgtEl>
                                        <p:attrNameLst>
                                          <p:attrName>fill.type</p:attrName>
                                        </p:attrNameLst>
                                      </p:cBhvr>
                                      <p:to>
                                        <p:strVal val="solid"/>
                                      </p:to>
                                    </p:set>
                                    <p:set>
                                      <p:cBhvr>
                                        <p:cTn id="90" dur="2000" fill="hold"/>
                                        <p:tgtEl>
                                          <p:spTgt spid="26"/>
                                        </p:tgtEl>
                                        <p:attrNameLst>
                                          <p:attrName>fill.on</p:attrName>
                                        </p:attrNameLst>
                                      </p:cBhvr>
                                      <p:to>
                                        <p:strVal val="true"/>
                                      </p:to>
                                    </p:set>
                                  </p:childTnLst>
                                </p:cTn>
                              </p:par>
                              <p:par>
                                <p:cTn id="91" presetID="1" presetClass="emph" presetSubtype="2" fill="hold" nodeType="withEffect">
                                  <p:stCondLst>
                                    <p:cond delay="0"/>
                                  </p:stCondLst>
                                  <p:childTnLst>
                                    <p:animClr clrSpc="rgb" dir="cw">
                                      <p:cBhvr>
                                        <p:cTn id="92" dur="2000" fill="hold"/>
                                        <p:tgtEl>
                                          <p:spTgt spid="33"/>
                                        </p:tgtEl>
                                        <p:attrNameLst>
                                          <p:attrName>fillcolor</p:attrName>
                                        </p:attrNameLst>
                                      </p:cBhvr>
                                      <p:to>
                                        <a:schemeClr val="tx1"/>
                                      </p:to>
                                    </p:animClr>
                                    <p:set>
                                      <p:cBhvr>
                                        <p:cTn id="93" dur="2000" fill="hold"/>
                                        <p:tgtEl>
                                          <p:spTgt spid="33"/>
                                        </p:tgtEl>
                                        <p:attrNameLst>
                                          <p:attrName>fill.type</p:attrName>
                                        </p:attrNameLst>
                                      </p:cBhvr>
                                      <p:to>
                                        <p:strVal val="solid"/>
                                      </p:to>
                                    </p:set>
                                    <p:set>
                                      <p:cBhvr>
                                        <p:cTn id="94" dur="2000" fill="hold"/>
                                        <p:tgtEl>
                                          <p:spTgt spid="33"/>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35"/>
                                        </p:tgtEl>
                                        <p:attrNameLst>
                                          <p:attrName>fillcolor</p:attrName>
                                        </p:attrNameLst>
                                      </p:cBhvr>
                                      <p:to>
                                        <a:schemeClr val="tx1"/>
                                      </p:to>
                                    </p:animClr>
                                    <p:set>
                                      <p:cBhvr>
                                        <p:cTn id="97" dur="2000" fill="hold"/>
                                        <p:tgtEl>
                                          <p:spTgt spid="35"/>
                                        </p:tgtEl>
                                        <p:attrNameLst>
                                          <p:attrName>fill.type</p:attrName>
                                        </p:attrNameLst>
                                      </p:cBhvr>
                                      <p:to>
                                        <p:strVal val="solid"/>
                                      </p:to>
                                    </p:set>
                                    <p:set>
                                      <p:cBhvr>
                                        <p:cTn id="98" dur="2000" fill="hold"/>
                                        <p:tgtEl>
                                          <p:spTgt spid="35"/>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34"/>
                                        </p:tgtEl>
                                        <p:attrNameLst>
                                          <p:attrName>fillcolor</p:attrName>
                                        </p:attrNameLst>
                                      </p:cBhvr>
                                      <p:to>
                                        <a:schemeClr val="tx1"/>
                                      </p:to>
                                    </p:animClr>
                                    <p:set>
                                      <p:cBhvr>
                                        <p:cTn id="101" dur="2000" fill="hold"/>
                                        <p:tgtEl>
                                          <p:spTgt spid="34"/>
                                        </p:tgtEl>
                                        <p:attrNameLst>
                                          <p:attrName>fill.type</p:attrName>
                                        </p:attrNameLst>
                                      </p:cBhvr>
                                      <p:to>
                                        <p:strVal val="solid"/>
                                      </p:to>
                                    </p:set>
                                    <p:set>
                                      <p:cBhvr>
                                        <p:cTn id="102" dur="2000" fill="hold"/>
                                        <p:tgtEl>
                                          <p:spTgt spid="34"/>
                                        </p:tgtEl>
                                        <p:attrNameLst>
                                          <p:attrName>fill.on</p:attrName>
                                        </p:attrNameLst>
                                      </p:cBhvr>
                                      <p:to>
                                        <p:strVal val="true"/>
                                      </p:to>
                                    </p:set>
                                  </p:childTnLst>
                                </p:cTn>
                              </p:par>
                              <p:par>
                                <p:cTn id="103" presetID="3" presetClass="emph" presetSubtype="2" fill="hold" grpId="1" nodeType="withEffect">
                                  <p:stCondLst>
                                    <p:cond delay="0"/>
                                  </p:stCondLst>
                                  <p:childTnLst>
                                    <p:animClr clrSpc="rgb" dir="cw">
                                      <p:cBhvr override="childStyle">
                                        <p:cTn id="104" dur="2000" fill="hold"/>
                                        <p:tgtEl>
                                          <p:spTgt spid="26"/>
                                        </p:tgtEl>
                                        <p:attrNameLst>
                                          <p:attrName>style.color</p:attrName>
                                        </p:attrNameLst>
                                      </p:cBhvr>
                                      <p:to>
                                        <a:schemeClr val="bg2"/>
                                      </p:to>
                                    </p:animClr>
                                  </p:childTnLst>
                                </p:cTn>
                              </p:par>
                              <p:par>
                                <p:cTn id="105" presetID="3" presetClass="emph" presetSubtype="2" fill="hold" grpId="1" nodeType="withEffect">
                                  <p:stCondLst>
                                    <p:cond delay="0"/>
                                  </p:stCondLst>
                                  <p:childTnLst>
                                    <p:animClr clrSpc="rgb" dir="cw">
                                      <p:cBhvr override="childStyle">
                                        <p:cTn id="106" dur="2000" fill="hold"/>
                                        <p:tgtEl>
                                          <p:spTgt spid="33"/>
                                        </p:tgtEl>
                                        <p:attrNameLst>
                                          <p:attrName>style.color</p:attrName>
                                        </p:attrNameLst>
                                      </p:cBhvr>
                                      <p:to>
                                        <a:schemeClr val="bg2"/>
                                      </p:to>
                                    </p:animClr>
                                  </p:childTnLst>
                                </p:cTn>
                              </p:par>
                              <p:par>
                                <p:cTn id="107" presetID="3" presetClass="emph" presetSubtype="2" fill="hold" grpId="1" nodeType="withEffect">
                                  <p:stCondLst>
                                    <p:cond delay="0"/>
                                  </p:stCondLst>
                                  <p:childTnLst>
                                    <p:animClr clrSpc="rgb" dir="cw">
                                      <p:cBhvr override="childStyle">
                                        <p:cTn id="108" dur="2000" fill="hold"/>
                                        <p:tgtEl>
                                          <p:spTgt spid="35"/>
                                        </p:tgtEl>
                                        <p:attrNameLst>
                                          <p:attrName>style.color</p:attrName>
                                        </p:attrNameLst>
                                      </p:cBhvr>
                                      <p:to>
                                        <a:schemeClr val="bg2"/>
                                      </p:to>
                                    </p:animClr>
                                  </p:childTnLst>
                                </p:cTn>
                              </p:par>
                              <p:par>
                                <p:cTn id="109" presetID="3" presetClass="emph" presetSubtype="2" fill="hold" grpId="1" nodeType="withEffect">
                                  <p:stCondLst>
                                    <p:cond delay="0"/>
                                  </p:stCondLst>
                                  <p:childTnLst>
                                    <p:animClr clrSpc="rgb" dir="cw">
                                      <p:cBhvr override="childStyle">
                                        <p:cTn id="110" dur="2000" fill="hold"/>
                                        <p:tgtEl>
                                          <p:spTgt spid="34"/>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6" grpId="1" animBg="1"/>
      <p:bldP spid="27" grpId="0" animBg="1"/>
      <p:bldP spid="28" grpId="0" animBg="1"/>
      <p:bldP spid="29" grpId="0" animBg="1"/>
      <p:bldP spid="30" grpId="0" animBg="1"/>
      <p:bldP spid="31" grpId="0" animBg="1"/>
      <p:bldP spid="32" grpId="0" animBg="1"/>
      <p:bldP spid="33" grpId="0" animBg="1"/>
      <p:bldP spid="33" grpId="1" animBg="1"/>
      <p:bldP spid="34" grpId="0" animBg="1"/>
      <p:bldP spid="34" grpId="1" animBg="1"/>
      <p:bldP spid="35" grpId="0" animBg="1"/>
      <p:bldP spid="35" grpId="1"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Introducing HDInsight</a:t>
            </a:r>
            <a:endParaRPr lang="en-US" dirty="0"/>
          </a:p>
        </p:txBody>
      </p:sp>
      <p:sp>
        <p:nvSpPr>
          <p:cNvPr id="3" name="Content Placeholder 2"/>
          <p:cNvSpPr>
            <a:spLocks noGrp="1"/>
          </p:cNvSpPr>
          <p:nvPr>
            <p:ph type="body" sz="quarter" idx="11"/>
          </p:nvPr>
        </p:nvSpPr>
        <p:spPr>
          <a:xfrm>
            <a:off x="274639" y="1553046"/>
            <a:ext cx="11889564" cy="4592604"/>
          </a:xfrm>
          <a:prstGeom prst="rect">
            <a:avLst/>
          </a:prstGeom>
        </p:spPr>
        <p:txBody>
          <a:bodyPr/>
          <a:lstStyle/>
          <a:p>
            <a:r>
              <a:rPr lang="en-US" sz="3672" dirty="0">
                <a:solidFill>
                  <a:schemeClr val="tx1"/>
                </a:solidFill>
              </a:rPr>
              <a:t>HDInsight is Microsoft’s 100% Apache compatible </a:t>
            </a:r>
            <a:r>
              <a:rPr lang="en-US" sz="3672" dirty="0" err="1">
                <a:solidFill>
                  <a:schemeClr val="tx1"/>
                </a:solidFill>
              </a:rPr>
              <a:t>Hadoop</a:t>
            </a:r>
            <a:r>
              <a:rPr lang="en-US" sz="3672" dirty="0">
                <a:solidFill>
                  <a:schemeClr val="tx1"/>
                </a:solidFill>
              </a:rPr>
              <a:t> distribution</a:t>
            </a:r>
          </a:p>
          <a:p>
            <a:r>
              <a:rPr lang="en-US" sz="3672" dirty="0">
                <a:solidFill>
                  <a:schemeClr val="tx1"/>
                </a:solidFill>
              </a:rPr>
              <a:t>Available as a </a:t>
            </a:r>
            <a:r>
              <a:rPr lang="en-US" sz="3672" dirty="0" smtClean="0">
                <a:solidFill>
                  <a:schemeClr val="tx1"/>
                </a:solidFill>
              </a:rPr>
              <a:t>Microsoft Azure </a:t>
            </a:r>
            <a:r>
              <a:rPr lang="en-US" sz="3672" dirty="0">
                <a:solidFill>
                  <a:schemeClr val="tx1"/>
                </a:solidFill>
              </a:rPr>
              <a:t>service – presently available in developer preview</a:t>
            </a:r>
          </a:p>
          <a:p>
            <a:r>
              <a:rPr lang="en-US" sz="3672" dirty="0">
                <a:solidFill>
                  <a:schemeClr val="tx1"/>
                </a:solidFill>
              </a:rPr>
              <a:t>Empowers organizations with new insights on previously untouched unstructured data, while connecting to the most widely used BI tools on the planet</a:t>
            </a:r>
          </a:p>
          <a:p>
            <a:endParaRPr lang="en-US" sz="3672" dirty="0">
              <a:solidFill>
                <a:schemeClr val="tx1"/>
              </a:solidFill>
            </a:endParaRPr>
          </a:p>
        </p:txBody>
      </p:sp>
    </p:spTree>
    <p:extLst>
      <p:ext uri="{BB962C8B-B14F-4D97-AF65-F5344CB8AC3E}">
        <p14:creationId xmlns:p14="http://schemas.microsoft.com/office/powerpoint/2010/main" val="33702370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Introducing HDInsight</a:t>
            </a:r>
            <a:endParaRPr lang="en-US" dirty="0"/>
          </a:p>
        </p:txBody>
      </p:sp>
      <p:sp>
        <p:nvSpPr>
          <p:cNvPr id="3" name="Content Placeholder 2"/>
          <p:cNvSpPr>
            <a:spLocks noGrp="1"/>
          </p:cNvSpPr>
          <p:nvPr>
            <p:ph type="body" sz="quarter" idx="11"/>
          </p:nvPr>
        </p:nvSpPr>
        <p:spPr>
          <a:xfrm>
            <a:off x="3697957" y="1553046"/>
            <a:ext cx="8466246" cy="4321183"/>
          </a:xfrm>
          <a:prstGeom prst="rect">
            <a:avLst/>
          </a:prstGeom>
        </p:spPr>
        <p:txBody>
          <a:bodyPr/>
          <a:lstStyle/>
          <a:p>
            <a:r>
              <a:rPr lang="en-US" sz="3200" dirty="0">
                <a:solidFill>
                  <a:schemeClr val="tx1"/>
                </a:solidFill>
              </a:rPr>
              <a:t>100% Apache Hadoop solution in the cloud</a:t>
            </a:r>
          </a:p>
          <a:p>
            <a:r>
              <a:rPr lang="en-US" sz="3200" dirty="0">
                <a:solidFill>
                  <a:schemeClr val="tx1"/>
                </a:solidFill>
              </a:rPr>
              <a:t>Insights through Excel</a:t>
            </a:r>
          </a:p>
          <a:p>
            <a:r>
              <a:rPr lang="en-US" sz="3200" dirty="0">
                <a:solidFill>
                  <a:schemeClr val="tx1"/>
                </a:solidFill>
              </a:rPr>
              <a:t>Deployment agility</a:t>
            </a:r>
          </a:p>
          <a:p>
            <a:r>
              <a:rPr lang="en-US" sz="3200" dirty="0">
                <a:solidFill>
                  <a:schemeClr val="tx1"/>
                </a:solidFill>
              </a:rPr>
              <a:t>Develop in .</a:t>
            </a:r>
            <a:r>
              <a:rPr lang="en-US" sz="3200" dirty="0" smtClean="0">
                <a:solidFill>
                  <a:schemeClr val="tx1"/>
                </a:solidFill>
              </a:rPr>
              <a:t>NET </a:t>
            </a:r>
            <a:r>
              <a:rPr lang="en-US" sz="3200" dirty="0">
                <a:solidFill>
                  <a:schemeClr val="tx1"/>
                </a:solidFill>
              </a:rPr>
              <a:t>and Java</a:t>
            </a:r>
          </a:p>
          <a:p>
            <a:r>
              <a:rPr lang="en-US" sz="3200" dirty="0">
                <a:solidFill>
                  <a:schemeClr val="tx1"/>
                </a:solidFill>
              </a:rPr>
              <a:t>Built on </a:t>
            </a:r>
            <a:r>
              <a:rPr lang="en-US" sz="3200" dirty="0" err="1">
                <a:solidFill>
                  <a:schemeClr val="tx1"/>
                </a:solidFill>
              </a:rPr>
              <a:t>Hortonworks</a:t>
            </a:r>
            <a:r>
              <a:rPr lang="en-US" sz="3200" dirty="0">
                <a:solidFill>
                  <a:schemeClr val="tx1"/>
                </a:solidFill>
              </a:rPr>
              <a:t> Data Platform (HDP</a:t>
            </a:r>
            <a:r>
              <a:rPr lang="en-US" sz="3200" dirty="0" smtClean="0">
                <a:solidFill>
                  <a:schemeClr val="tx1"/>
                </a:solidFill>
              </a:rPr>
              <a:t>)</a:t>
            </a:r>
          </a:p>
          <a:p>
            <a:r>
              <a:rPr lang="en-AU" sz="3200" dirty="0" smtClean="0">
                <a:solidFill>
                  <a:schemeClr val="tx1"/>
                </a:solidFill>
              </a:rPr>
              <a:t>Can be automated with PowerShell and Command Line</a:t>
            </a:r>
            <a:endParaRPr lang="en-US" sz="3200" dirty="0">
              <a:solidFill>
                <a:schemeClr val="tx1"/>
              </a:solidFill>
            </a:endParaRPr>
          </a:p>
          <a:p>
            <a:endParaRPr lang="en-US" sz="3200" dirty="0">
              <a:solidFill>
                <a:schemeClr val="tx1"/>
              </a:solidFill>
            </a:endParaRPr>
          </a:p>
        </p:txBody>
      </p:sp>
      <p:pic>
        <p:nvPicPr>
          <p:cNvPr id="4" name="Picture 3"/>
          <p:cNvPicPr>
            <a:picLocks noChangeAspect="1"/>
          </p:cNvPicPr>
          <p:nvPr/>
        </p:nvPicPr>
        <p:blipFill>
          <a:blip r:embed="rId2" cstate="print">
            <a:duotone>
              <a:prstClr val="black"/>
              <a:schemeClr val="tx1">
                <a:tint val="45000"/>
                <a:satMod val="400000"/>
              </a:schemeClr>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94615" y="2370662"/>
            <a:ext cx="1766054" cy="1412843"/>
          </a:xfrm>
          <a:prstGeom prst="rect">
            <a:avLst/>
          </a:prstGeom>
        </p:spPr>
      </p:pic>
      <p:pic>
        <p:nvPicPr>
          <p:cNvPr id="5" name="Picture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5920" y="3193076"/>
            <a:ext cx="1109497" cy="1109497"/>
          </a:xfrm>
          <a:prstGeom prst="rect">
            <a:avLst/>
          </a:prstGeom>
        </p:spPr>
      </p:pic>
      <p:pic>
        <p:nvPicPr>
          <p:cNvPr id="6" name="Picture 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53691" y="2185560"/>
            <a:ext cx="795824" cy="795824"/>
          </a:xfrm>
          <a:prstGeom prst="rect">
            <a:avLst/>
          </a:prstGeom>
        </p:spPr>
      </p:pic>
    </p:spTree>
    <p:extLst>
      <p:ext uri="{BB962C8B-B14F-4D97-AF65-F5344CB8AC3E}">
        <p14:creationId xmlns:p14="http://schemas.microsoft.com/office/powerpoint/2010/main" val="330237732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From Zero to Data Insights Using HDInsight on Microsoft </a:t>
            </a:r>
            <a:r>
              <a:rPr lang="en-US" sz="4400" dirty="0" smtClean="0"/>
              <a:t>Azure</a:t>
            </a:r>
            <a:endParaRPr lang="en-US" sz="4400" dirty="0"/>
          </a:p>
        </p:txBody>
      </p:sp>
      <p:sp>
        <p:nvSpPr>
          <p:cNvPr id="3" name="Text Placeholder 2"/>
          <p:cNvSpPr>
            <a:spLocks noGrp="1"/>
          </p:cNvSpPr>
          <p:nvPr>
            <p:ph type="body" sz="quarter" idx="14"/>
          </p:nvPr>
        </p:nvSpPr>
        <p:spPr/>
        <p:txBody>
          <a:bodyPr/>
          <a:lstStyle/>
          <a:p>
            <a:r>
              <a:rPr lang="en-US" b="1" dirty="0" smtClean="0"/>
              <a:t>Peter Myers</a:t>
            </a:r>
          </a:p>
          <a:p>
            <a:r>
              <a:rPr lang="en-US" dirty="0" smtClean="0"/>
              <a:t>Bitwise Solutions Pty Ltd</a:t>
            </a:r>
            <a:endParaRPr lang="en-US" dirty="0"/>
          </a:p>
        </p:txBody>
      </p:sp>
      <p:sp>
        <p:nvSpPr>
          <p:cNvPr id="4" name="Text Placeholder 2"/>
          <p:cNvSpPr txBox="1">
            <a:spLocks/>
          </p:cNvSpPr>
          <p:nvPr/>
        </p:nvSpPr>
        <p:spPr bwMode="ltGray">
          <a:xfrm>
            <a:off x="9170565" y="220898"/>
            <a:ext cx="2880320" cy="36004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800" b="1" dirty="0" smtClean="0"/>
              <a:t>DBI-B328</a:t>
            </a:r>
            <a:endParaRPr lang="en-US" sz="1800" dirty="0"/>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E-Commerce Data Flow</a:t>
            </a:r>
          </a:p>
        </p:txBody>
      </p:sp>
      <p:sp>
        <p:nvSpPr>
          <p:cNvPr id="5" name="Rectangle 4"/>
          <p:cNvSpPr/>
          <p:nvPr>
            <p:custDataLst>
              <p:tags r:id="rId1"/>
            </p:custDataLst>
          </p:nvPr>
        </p:nvSpPr>
        <p:spPr bwMode="auto">
          <a:xfrm>
            <a:off x="2146193" y="1421896"/>
            <a:ext cx="8393430" cy="5222579"/>
          </a:xfrm>
          <a:prstGeom prst="rect">
            <a:avLst/>
          </a:prstGeom>
          <a:solidFill>
            <a:srgbClr val="1F497D"/>
          </a:solidFill>
          <a:ln w="25400" cap="flat" cmpd="sng" algn="ctr">
            <a:noFill/>
            <a:prstDash val="solid"/>
            <a:headEnd type="none" w="med" len="med"/>
            <a:tailEnd type="none" w="med" len="med"/>
          </a:ln>
          <a:effectLst/>
        </p:spPr>
        <p:txBody>
          <a:bodyPr vert="horz" wrap="square" lIns="93256" tIns="93260" rIns="93256" bIns="46628" numCol="1" rtlCol="0" anchor="t" anchorCtr="0" compatLnSpc="1">
            <a:prstTxWarp prst="textNoShape">
              <a:avLst/>
            </a:prstTxWarp>
          </a:bodyPr>
          <a:lstStyle/>
          <a:p>
            <a:pPr algn="ctr" defTabSz="932597" fontAlgn="base">
              <a:lnSpc>
                <a:spcPct val="90000"/>
              </a:lnSpc>
              <a:spcBef>
                <a:spcPct val="20000"/>
              </a:spcBef>
              <a:spcAft>
                <a:spcPct val="0"/>
              </a:spcAft>
              <a:buSzPct val="80000"/>
              <a:defRPr/>
            </a:pPr>
            <a:r>
              <a:rPr lang="en-US" sz="2040" b="1" kern="0" dirty="0">
                <a:ln>
                  <a:solidFill>
                    <a:prstClr val="black">
                      <a:alpha val="0"/>
                    </a:prstClr>
                  </a:solidFill>
                </a:ln>
                <a:solidFill>
                  <a:srgbClr val="FFC000"/>
                </a:solidFill>
                <a:latin typeface="Calibri"/>
              </a:rPr>
              <a:t>OPERATIONAL DATA</a:t>
            </a:r>
          </a:p>
        </p:txBody>
      </p:sp>
      <p:grpSp>
        <p:nvGrpSpPr>
          <p:cNvPr id="6" name="Group 5"/>
          <p:cNvGrpSpPr/>
          <p:nvPr/>
        </p:nvGrpSpPr>
        <p:grpSpPr>
          <a:xfrm>
            <a:off x="3799415" y="1989920"/>
            <a:ext cx="2051727" cy="419672"/>
            <a:chOff x="3600564" y="1698350"/>
            <a:chExt cx="2011680" cy="411480"/>
          </a:xfrm>
        </p:grpSpPr>
        <p:sp>
          <p:nvSpPr>
            <p:cNvPr id="7" name="Right Arrow 6"/>
            <p:cNvSpPr/>
            <p:nvPr/>
          </p:nvSpPr>
          <p:spPr bwMode="auto">
            <a:xfrm>
              <a:off x="3600564" y="1835510"/>
              <a:ext cx="2011680" cy="274320"/>
            </a:xfrm>
            <a:prstGeom prst="rightArrow">
              <a:avLst/>
            </a:prstGeom>
            <a:solidFill>
              <a:srgbClr val="4F81B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8" name="TextBox 7"/>
            <p:cNvSpPr txBox="1"/>
            <p:nvPr/>
          </p:nvSpPr>
          <p:spPr>
            <a:xfrm>
              <a:off x="3600564" y="1698350"/>
              <a:ext cx="1558119"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4F81BD"/>
                  </a:solidFill>
                  <a:latin typeface="Calibri"/>
                </a:rPr>
                <a:t>NEW USER REGISTRY</a:t>
              </a:r>
            </a:p>
          </p:txBody>
        </p:sp>
      </p:grpSp>
      <p:grpSp>
        <p:nvGrpSpPr>
          <p:cNvPr id="9" name="Group 8"/>
          <p:cNvGrpSpPr/>
          <p:nvPr/>
        </p:nvGrpSpPr>
        <p:grpSpPr>
          <a:xfrm>
            <a:off x="3799415" y="2694960"/>
            <a:ext cx="2051727" cy="419672"/>
            <a:chOff x="3600564" y="2389628"/>
            <a:chExt cx="2011680" cy="411480"/>
          </a:xfrm>
        </p:grpSpPr>
        <p:sp>
          <p:nvSpPr>
            <p:cNvPr id="10" name="Right Arrow 9"/>
            <p:cNvSpPr/>
            <p:nvPr/>
          </p:nvSpPr>
          <p:spPr bwMode="auto">
            <a:xfrm>
              <a:off x="3600564" y="2526788"/>
              <a:ext cx="2011680" cy="274320"/>
            </a:xfrm>
            <a:prstGeom prst="rightArrow">
              <a:avLst/>
            </a:prstGeom>
            <a:solidFill>
              <a:srgbClr val="8064A2"/>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1" name="TextBox 10"/>
            <p:cNvSpPr txBox="1"/>
            <p:nvPr/>
          </p:nvSpPr>
          <p:spPr>
            <a:xfrm>
              <a:off x="3600564" y="2389628"/>
              <a:ext cx="1215076"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8064A2"/>
                  </a:solidFill>
                  <a:latin typeface="Calibri"/>
                </a:rPr>
                <a:t>NEW PURCHASE</a:t>
              </a:r>
            </a:p>
          </p:txBody>
        </p:sp>
      </p:grpSp>
      <p:grpSp>
        <p:nvGrpSpPr>
          <p:cNvPr id="12" name="Group 11"/>
          <p:cNvGrpSpPr/>
          <p:nvPr/>
        </p:nvGrpSpPr>
        <p:grpSpPr>
          <a:xfrm>
            <a:off x="3799415" y="3399999"/>
            <a:ext cx="2051727" cy="419672"/>
            <a:chOff x="3600564" y="3080906"/>
            <a:chExt cx="2011680" cy="411480"/>
          </a:xfrm>
        </p:grpSpPr>
        <p:sp>
          <p:nvSpPr>
            <p:cNvPr id="13" name="Right Arrow 12"/>
            <p:cNvSpPr/>
            <p:nvPr/>
          </p:nvSpPr>
          <p:spPr bwMode="auto">
            <a:xfrm>
              <a:off x="3600564" y="3218066"/>
              <a:ext cx="2011680" cy="274320"/>
            </a:xfrm>
            <a:prstGeom prst="rightArrow">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4" name="TextBox 13"/>
            <p:cNvSpPr txBox="1"/>
            <p:nvPr/>
          </p:nvSpPr>
          <p:spPr>
            <a:xfrm>
              <a:off x="3600564" y="3080906"/>
              <a:ext cx="1146148"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C0504D"/>
                  </a:solidFill>
                  <a:latin typeface="Calibri"/>
                </a:rPr>
                <a:t>NEW PRODUCT</a:t>
              </a:r>
            </a:p>
          </p:txBody>
        </p:sp>
      </p:grpSp>
      <p:sp>
        <p:nvSpPr>
          <p:cNvPr id="15" name="Right Arrow 14"/>
          <p:cNvSpPr/>
          <p:nvPr/>
        </p:nvSpPr>
        <p:spPr bwMode="auto">
          <a:xfrm>
            <a:off x="6852690" y="2482331"/>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6" name="Right Arrow 15"/>
          <p:cNvSpPr/>
          <p:nvPr/>
        </p:nvSpPr>
        <p:spPr bwMode="auto">
          <a:xfrm>
            <a:off x="6852690" y="2834850"/>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7" name="Right Arrow 16"/>
          <p:cNvSpPr/>
          <p:nvPr/>
        </p:nvSpPr>
        <p:spPr bwMode="auto">
          <a:xfrm>
            <a:off x="6852690" y="3187370"/>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8" name="Freeform 6"/>
          <p:cNvSpPr>
            <a:spLocks noEditPoints="1"/>
          </p:cNvSpPr>
          <p:nvPr/>
        </p:nvSpPr>
        <p:spPr bwMode="auto">
          <a:xfrm>
            <a:off x="7331442" y="5482436"/>
            <a:ext cx="730706" cy="992011"/>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ysClr val="window" lastClr="FFFFFF">
              <a:lumMod val="75000"/>
              <a:lumOff val="25000"/>
            </a:sys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9" name="Freeform 18"/>
          <p:cNvSpPr>
            <a:spLocks noEditPoints="1"/>
          </p:cNvSpPr>
          <p:nvPr/>
        </p:nvSpPr>
        <p:spPr bwMode="auto">
          <a:xfrm>
            <a:off x="2457275" y="2014852"/>
            <a:ext cx="1260421" cy="1989120"/>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ysClr val="window" lastClr="FFFFFF">
              <a:lumMod val="75000"/>
              <a:lumOff val="25000"/>
            </a:sys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20" name="Freeform 22"/>
          <p:cNvSpPr>
            <a:spLocks noEditPoints="1"/>
          </p:cNvSpPr>
          <p:nvPr/>
        </p:nvSpPr>
        <p:spPr bwMode="auto">
          <a:xfrm>
            <a:off x="5302035" y="4226512"/>
            <a:ext cx="2081750" cy="1025955"/>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nvGrpSpPr>
          <p:cNvPr id="21" name="Group 20"/>
          <p:cNvGrpSpPr/>
          <p:nvPr/>
        </p:nvGrpSpPr>
        <p:grpSpPr>
          <a:xfrm>
            <a:off x="5132159" y="5743529"/>
            <a:ext cx="1368680" cy="469950"/>
            <a:chOff x="4697445" y="5274438"/>
            <a:chExt cx="1341965" cy="460777"/>
          </a:xfrm>
        </p:grpSpPr>
        <p:sp>
          <p:nvSpPr>
            <p:cNvPr id="22"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23" name="TextBox 22"/>
            <p:cNvSpPr txBox="1"/>
            <p:nvPr/>
          </p:nvSpPr>
          <p:spPr>
            <a:xfrm>
              <a:off x="4697445" y="5283168"/>
              <a:ext cx="880831" cy="452047"/>
            </a:xfrm>
            <a:prstGeom prst="rect">
              <a:avLst/>
            </a:prstGeom>
            <a:noFill/>
          </p:spPr>
          <p:txBody>
            <a:bodyPr wrap="square" lIns="0" tIns="0" rIns="0" bIns="0" rtlCol="0">
              <a:spAutoFit/>
            </a:bodyPr>
            <a:lstStyle/>
            <a:p>
              <a:pPr algn="r" defTabSz="932597">
                <a:lnSpc>
                  <a:spcPct val="90000"/>
                </a:lnSpc>
                <a:spcBef>
                  <a:spcPct val="20000"/>
                </a:spcBef>
                <a:buSzPct val="80000"/>
                <a:defRPr/>
              </a:pPr>
              <a:r>
                <a:rPr lang="en-US" sz="1632" kern="0" dirty="0">
                  <a:solidFill>
                    <a:prstClr val="white">
                      <a:lumMod val="90000"/>
                      <a:lumOff val="10000"/>
                      <a:alpha val="99000"/>
                    </a:prstClr>
                  </a:solidFill>
                  <a:latin typeface="Calibri"/>
                </a:rPr>
                <a:t>Excess Data</a:t>
              </a:r>
            </a:p>
          </p:txBody>
        </p:sp>
      </p:grpSp>
      <p:grpSp>
        <p:nvGrpSpPr>
          <p:cNvPr id="24" name="Group 23"/>
          <p:cNvGrpSpPr/>
          <p:nvPr/>
        </p:nvGrpSpPr>
        <p:grpSpPr>
          <a:xfrm>
            <a:off x="3113597" y="4428378"/>
            <a:ext cx="1208196" cy="469830"/>
            <a:chOff x="2827915" y="4050315"/>
            <a:chExt cx="1184613" cy="460659"/>
          </a:xfrm>
        </p:grpSpPr>
        <p:sp>
          <p:nvSpPr>
            <p:cNvPr id="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26" name="TextBox 25"/>
            <p:cNvSpPr txBox="1"/>
            <p:nvPr/>
          </p:nvSpPr>
          <p:spPr>
            <a:xfrm>
              <a:off x="2827915" y="4169845"/>
              <a:ext cx="743810" cy="226024"/>
            </a:xfrm>
            <a:prstGeom prst="rect">
              <a:avLst/>
            </a:prstGeom>
            <a:noFill/>
          </p:spPr>
          <p:txBody>
            <a:bodyPr wrap="square" lIns="0" tIns="0" rIns="0" bIns="0" rtlCol="0">
              <a:spAutoFit/>
            </a:bodyPr>
            <a:lstStyle/>
            <a:p>
              <a:pPr algn="r" defTabSz="932597">
                <a:lnSpc>
                  <a:spcPct val="90000"/>
                </a:lnSpc>
                <a:spcBef>
                  <a:spcPct val="20000"/>
                </a:spcBef>
                <a:buSzPct val="80000"/>
                <a:defRPr/>
              </a:pPr>
              <a:r>
                <a:rPr lang="en-US" sz="1632" kern="0" dirty="0">
                  <a:solidFill>
                    <a:prstClr val="white">
                      <a:lumMod val="90000"/>
                      <a:lumOff val="10000"/>
                      <a:alpha val="99000"/>
                    </a:prstClr>
                  </a:solidFill>
                  <a:latin typeface="Calibri"/>
                </a:rPr>
                <a:t>Logs</a:t>
              </a:r>
            </a:p>
          </p:txBody>
        </p:sp>
      </p:grpSp>
      <p:grpSp>
        <p:nvGrpSpPr>
          <p:cNvPr id="27" name="Group 26"/>
          <p:cNvGrpSpPr/>
          <p:nvPr/>
        </p:nvGrpSpPr>
        <p:grpSpPr>
          <a:xfrm>
            <a:off x="7606062" y="4171603"/>
            <a:ext cx="1204523" cy="691570"/>
            <a:chOff x="7395602" y="3803880"/>
            <a:chExt cx="1181012" cy="678071"/>
          </a:xfrm>
        </p:grpSpPr>
        <p:sp>
          <p:nvSpPr>
            <p:cNvPr id="28"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29" name="TextBox 28"/>
            <p:cNvSpPr txBox="1"/>
            <p:nvPr/>
          </p:nvSpPr>
          <p:spPr>
            <a:xfrm>
              <a:off x="7866112" y="3803880"/>
              <a:ext cx="710502" cy="678071"/>
            </a:xfrm>
            <a:prstGeom prst="rect">
              <a:avLst/>
            </a:prstGeom>
            <a:noFill/>
          </p:spPr>
          <p:txBody>
            <a:bodyPr wrap="square" lIns="0" tIns="0" rIns="0" bIns="0" rtlCol="0">
              <a:spAutoFit/>
            </a:bodyPr>
            <a:lstStyle/>
            <a:p>
              <a:pPr defTabSz="932597">
                <a:lnSpc>
                  <a:spcPct val="90000"/>
                </a:lnSpc>
                <a:spcBef>
                  <a:spcPct val="20000"/>
                </a:spcBef>
                <a:buSzPct val="80000"/>
                <a:defRPr/>
              </a:pPr>
              <a:r>
                <a:rPr lang="en-US" sz="1632" kern="0" dirty="0">
                  <a:solidFill>
                    <a:prstClr val="white">
                      <a:lumMod val="90000"/>
                      <a:lumOff val="10000"/>
                      <a:alpha val="99000"/>
                    </a:prstClr>
                  </a:solidFill>
                  <a:latin typeface="Calibri"/>
                </a:rPr>
                <a:t>ETL Some Data</a:t>
              </a:r>
            </a:p>
          </p:txBody>
        </p:sp>
      </p:grpSp>
      <p:grpSp>
        <p:nvGrpSpPr>
          <p:cNvPr id="30" name="Group 29"/>
          <p:cNvGrpSpPr/>
          <p:nvPr/>
        </p:nvGrpSpPr>
        <p:grpSpPr>
          <a:xfrm>
            <a:off x="8512203" y="2014850"/>
            <a:ext cx="1865559" cy="2224789"/>
            <a:chOff x="8221363" y="1722793"/>
            <a:chExt cx="1829145" cy="2181364"/>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ysClr val="window" lastClr="FFFFFF">
                <a:lumMod val="75000"/>
                <a:lumOff val="25000"/>
              </a:sysClr>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32" name="TextBox 31"/>
            <p:cNvSpPr txBox="1"/>
            <p:nvPr/>
          </p:nvSpPr>
          <p:spPr>
            <a:xfrm>
              <a:off x="8221363" y="3649920"/>
              <a:ext cx="1829145" cy="254237"/>
            </a:xfrm>
            <a:prstGeom prst="rect">
              <a:avLst/>
            </a:prstGeom>
            <a:noFill/>
          </p:spPr>
          <p:txBody>
            <a:bodyPr wrap="square" lIns="0" tIns="0" rIns="0" bIns="0" rtlCol="0">
              <a:spAutoFit/>
            </a:bodyPr>
            <a:lstStyle/>
            <a:p>
              <a:pPr algn="ctr" defTabSz="932597">
                <a:lnSpc>
                  <a:spcPct val="90000"/>
                </a:lnSpc>
                <a:spcBef>
                  <a:spcPct val="20000"/>
                </a:spcBef>
                <a:buSzPct val="80000"/>
                <a:defRPr/>
              </a:pPr>
              <a:r>
                <a:rPr lang="en-US" sz="1836" kern="0" dirty="0">
                  <a:solidFill>
                    <a:prstClr val="white">
                      <a:lumMod val="90000"/>
                      <a:lumOff val="10000"/>
                      <a:alpha val="99000"/>
                    </a:prstClr>
                  </a:solidFill>
                  <a:latin typeface="Calibri"/>
                </a:rPr>
                <a:t>Data Warehouse</a:t>
              </a:r>
            </a:p>
          </p:txBody>
        </p:sp>
      </p:grpSp>
      <p:sp>
        <p:nvSpPr>
          <p:cNvPr id="33" name="Freeform 32"/>
          <p:cNvSpPr>
            <a:spLocks noEditPoints="1"/>
          </p:cNvSpPr>
          <p:nvPr/>
        </p:nvSpPr>
        <p:spPr bwMode="auto">
          <a:xfrm>
            <a:off x="5969021" y="19563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4F81B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34" name="Freeform 32"/>
          <p:cNvSpPr>
            <a:spLocks noEditPoints="1"/>
          </p:cNvSpPr>
          <p:nvPr/>
        </p:nvSpPr>
        <p:spPr bwMode="auto">
          <a:xfrm>
            <a:off x="5969021" y="27002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prstClr val="white"/>
              </a:solidFill>
              <a:latin typeface="Calibri"/>
            </a:endParaRPr>
          </a:p>
        </p:txBody>
      </p:sp>
      <p:sp>
        <p:nvSpPr>
          <p:cNvPr id="35" name="Freeform 32"/>
          <p:cNvSpPr>
            <a:spLocks noEditPoints="1"/>
          </p:cNvSpPr>
          <p:nvPr/>
        </p:nvSpPr>
        <p:spPr bwMode="auto">
          <a:xfrm>
            <a:off x="5969021" y="34441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cxnSp>
        <p:nvCxnSpPr>
          <p:cNvPr id="36" name="Straight Arrow Connector 35"/>
          <p:cNvCxnSpPr/>
          <p:nvPr/>
        </p:nvCxnSpPr>
        <p:spPr>
          <a:xfrm>
            <a:off x="3697700" y="4070848"/>
            <a:ext cx="1495514" cy="811072"/>
          </a:xfrm>
          <a:prstGeom prst="straightConnector1">
            <a:avLst/>
          </a:prstGeom>
          <a:noFill/>
          <a:ln w="38100" cap="flat" cmpd="sng" algn="ctr">
            <a:solidFill>
              <a:sysClr val="window" lastClr="FFFFFF">
                <a:lumMod val="50000"/>
                <a:lumOff val="50000"/>
              </a:sysClr>
            </a:solidFill>
            <a:prstDash val="solid"/>
            <a:miter lim="800000"/>
            <a:tailEnd type="triangle" w="lg" len="lg"/>
          </a:ln>
          <a:effectLst/>
        </p:spPr>
      </p:cxnSp>
      <p:cxnSp>
        <p:nvCxnSpPr>
          <p:cNvPr id="37" name="Straight Arrow Connector 36"/>
          <p:cNvCxnSpPr/>
          <p:nvPr/>
        </p:nvCxnSpPr>
        <p:spPr>
          <a:xfrm>
            <a:off x="5835928" y="5402286"/>
            <a:ext cx="1495514" cy="811072"/>
          </a:xfrm>
          <a:prstGeom prst="straightConnector1">
            <a:avLst/>
          </a:prstGeom>
          <a:noFill/>
          <a:ln w="38100" cap="flat" cmpd="sng" algn="ctr">
            <a:solidFill>
              <a:sysClr val="window" lastClr="FFFFFF">
                <a:lumMod val="50000"/>
                <a:lumOff val="50000"/>
              </a:sysClr>
            </a:solidFill>
            <a:prstDash val="solid"/>
            <a:miter lim="800000"/>
            <a:tailEnd type="triangle" w="lg" len="lg"/>
          </a:ln>
          <a:effectLst/>
        </p:spPr>
      </p:cxnSp>
      <p:cxnSp>
        <p:nvCxnSpPr>
          <p:cNvPr id="38" name="Straight Arrow Connector 37"/>
          <p:cNvCxnSpPr/>
          <p:nvPr/>
        </p:nvCxnSpPr>
        <p:spPr>
          <a:xfrm flipV="1">
            <a:off x="7374811" y="3724646"/>
            <a:ext cx="1156565" cy="635213"/>
          </a:xfrm>
          <a:prstGeom prst="straightConnector1">
            <a:avLst/>
          </a:prstGeom>
          <a:noFill/>
          <a:ln w="38100" cap="flat" cmpd="sng" algn="ctr">
            <a:solidFill>
              <a:sysClr val="window" lastClr="FFFFFF">
                <a:lumMod val="50000"/>
                <a:lumOff val="50000"/>
              </a:sysClr>
            </a:solidFill>
            <a:prstDash val="solid"/>
            <a:miter lim="800000"/>
            <a:tailEnd type="triangle" w="lg" len="lg"/>
          </a:ln>
          <a:effectLst/>
        </p:spPr>
      </p:cxnSp>
    </p:spTree>
    <p:extLst>
      <p:ext uri="{BB962C8B-B14F-4D97-AF65-F5344CB8AC3E}">
        <p14:creationId xmlns:p14="http://schemas.microsoft.com/office/powerpoint/2010/main" val="1732469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22" presetClass="entr" presetSubtype="8"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22" presetClass="entr" presetSubtype="8" fill="hold" nodeType="withEffect">
                                  <p:stCondLst>
                                    <p:cond delay="150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22" presetClass="entr" presetSubtype="8" fill="hold" nodeType="withEffect">
                                  <p:stCondLst>
                                    <p:cond delay="250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par>
                                <p:cTn id="42" presetID="10" presetClass="entr" presetSubtype="0" fill="hold" nodeType="withEffect">
                                  <p:stCondLst>
                                    <p:cond delay="50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left)">
                                      <p:cBhvr>
                                        <p:cTn id="60" dur="500"/>
                                        <p:tgtEl>
                                          <p:spTgt spid="38"/>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8" grpId="0" animBg="1"/>
      <p:bldP spid="19" grpId="0" animBg="1"/>
      <p:bldP spid="20" grpId="0" animBg="1"/>
      <p:bldP spid="33" grpId="0" animBg="1"/>
      <p:bldP spid="34"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New E-Commerce Big Data Flow</a:t>
            </a:r>
          </a:p>
        </p:txBody>
      </p:sp>
      <p:sp>
        <p:nvSpPr>
          <p:cNvPr id="101" name="Rectangle 100"/>
          <p:cNvSpPr/>
          <p:nvPr>
            <p:custDataLst>
              <p:tags r:id="rId1"/>
            </p:custDataLst>
          </p:nvPr>
        </p:nvSpPr>
        <p:spPr bwMode="auto">
          <a:xfrm>
            <a:off x="2146193" y="1421896"/>
            <a:ext cx="8393430" cy="5222579"/>
          </a:xfrm>
          <a:prstGeom prst="rect">
            <a:avLst/>
          </a:prstGeom>
          <a:solidFill>
            <a:srgbClr val="1F497D"/>
          </a:solidFill>
          <a:ln w="25400" cap="flat" cmpd="sng" algn="ctr">
            <a:noFill/>
            <a:prstDash val="solid"/>
            <a:headEnd type="none" w="med" len="med"/>
            <a:tailEnd type="none" w="med" len="med"/>
          </a:ln>
          <a:effectLst/>
        </p:spPr>
        <p:txBody>
          <a:bodyPr vert="horz" wrap="square" lIns="93256" tIns="93260" rIns="93256" bIns="46628" numCol="1" rtlCol="0" anchor="t" anchorCtr="0" compatLnSpc="1">
            <a:prstTxWarp prst="textNoShape">
              <a:avLst/>
            </a:prstTxWarp>
          </a:bodyPr>
          <a:lstStyle/>
          <a:p>
            <a:pPr algn="ctr" defTabSz="932597" fontAlgn="base">
              <a:lnSpc>
                <a:spcPct val="90000"/>
              </a:lnSpc>
              <a:spcBef>
                <a:spcPct val="20000"/>
              </a:spcBef>
              <a:spcAft>
                <a:spcPct val="0"/>
              </a:spcAft>
              <a:buSzPct val="80000"/>
              <a:defRPr/>
            </a:pPr>
            <a:r>
              <a:rPr lang="en-US" sz="2040" b="1" kern="0" dirty="0">
                <a:ln>
                  <a:solidFill>
                    <a:prstClr val="black">
                      <a:alpha val="0"/>
                    </a:prstClr>
                  </a:solidFill>
                </a:ln>
                <a:solidFill>
                  <a:srgbClr val="FFC000"/>
                </a:solidFill>
                <a:latin typeface="Calibri"/>
              </a:rPr>
              <a:t>OPERATIONAL DATA</a:t>
            </a:r>
          </a:p>
        </p:txBody>
      </p:sp>
      <p:grpSp>
        <p:nvGrpSpPr>
          <p:cNvPr id="102" name="Group 101"/>
          <p:cNvGrpSpPr/>
          <p:nvPr/>
        </p:nvGrpSpPr>
        <p:grpSpPr>
          <a:xfrm>
            <a:off x="3799415" y="1989920"/>
            <a:ext cx="2051727" cy="419672"/>
            <a:chOff x="3600564" y="1698350"/>
            <a:chExt cx="2011680" cy="411480"/>
          </a:xfrm>
        </p:grpSpPr>
        <p:sp>
          <p:nvSpPr>
            <p:cNvPr id="103" name="Right Arrow 102"/>
            <p:cNvSpPr/>
            <p:nvPr/>
          </p:nvSpPr>
          <p:spPr bwMode="auto">
            <a:xfrm>
              <a:off x="3600564" y="1835510"/>
              <a:ext cx="2011680" cy="274320"/>
            </a:xfrm>
            <a:prstGeom prst="rightArrow">
              <a:avLst/>
            </a:prstGeom>
            <a:solidFill>
              <a:srgbClr val="4F81B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04" name="TextBox 103"/>
            <p:cNvSpPr txBox="1"/>
            <p:nvPr/>
          </p:nvSpPr>
          <p:spPr>
            <a:xfrm>
              <a:off x="3600564" y="1698350"/>
              <a:ext cx="1558119"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4F81BD"/>
                  </a:solidFill>
                  <a:latin typeface="Calibri"/>
                </a:rPr>
                <a:t>NEW USER REGISTRY</a:t>
              </a:r>
            </a:p>
          </p:txBody>
        </p:sp>
      </p:grpSp>
      <p:grpSp>
        <p:nvGrpSpPr>
          <p:cNvPr id="105" name="Group 104"/>
          <p:cNvGrpSpPr/>
          <p:nvPr/>
        </p:nvGrpSpPr>
        <p:grpSpPr>
          <a:xfrm>
            <a:off x="3799415" y="2694960"/>
            <a:ext cx="2051727" cy="419672"/>
            <a:chOff x="3600564" y="2389628"/>
            <a:chExt cx="2011680" cy="411480"/>
          </a:xfrm>
        </p:grpSpPr>
        <p:sp>
          <p:nvSpPr>
            <p:cNvPr id="106" name="Right Arrow 105"/>
            <p:cNvSpPr/>
            <p:nvPr/>
          </p:nvSpPr>
          <p:spPr bwMode="auto">
            <a:xfrm>
              <a:off x="3600564" y="2526788"/>
              <a:ext cx="2011680" cy="274320"/>
            </a:xfrm>
            <a:prstGeom prst="rightArrow">
              <a:avLst/>
            </a:prstGeom>
            <a:solidFill>
              <a:srgbClr val="8064A2"/>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07" name="TextBox 106"/>
            <p:cNvSpPr txBox="1"/>
            <p:nvPr/>
          </p:nvSpPr>
          <p:spPr>
            <a:xfrm>
              <a:off x="3600564" y="2389628"/>
              <a:ext cx="1215076"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8064A2"/>
                  </a:solidFill>
                  <a:latin typeface="Calibri"/>
                </a:rPr>
                <a:t>NEW PURCHASE</a:t>
              </a:r>
            </a:p>
          </p:txBody>
        </p:sp>
      </p:grpSp>
      <p:grpSp>
        <p:nvGrpSpPr>
          <p:cNvPr id="108" name="Group 107"/>
          <p:cNvGrpSpPr/>
          <p:nvPr/>
        </p:nvGrpSpPr>
        <p:grpSpPr>
          <a:xfrm>
            <a:off x="3799415" y="3399999"/>
            <a:ext cx="2051727" cy="419672"/>
            <a:chOff x="3600564" y="3080906"/>
            <a:chExt cx="2011680" cy="411480"/>
          </a:xfrm>
        </p:grpSpPr>
        <p:sp>
          <p:nvSpPr>
            <p:cNvPr id="109" name="Right Arrow 108"/>
            <p:cNvSpPr/>
            <p:nvPr/>
          </p:nvSpPr>
          <p:spPr bwMode="auto">
            <a:xfrm>
              <a:off x="3600564" y="3218066"/>
              <a:ext cx="2011680" cy="274320"/>
            </a:xfrm>
            <a:prstGeom prst="rightArrow">
              <a:avLst/>
            </a:pr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10" name="TextBox 109"/>
            <p:cNvSpPr txBox="1"/>
            <p:nvPr/>
          </p:nvSpPr>
          <p:spPr>
            <a:xfrm>
              <a:off x="3600564" y="3080906"/>
              <a:ext cx="1146148" cy="197746"/>
            </a:xfrm>
            <a:prstGeom prst="rect">
              <a:avLst/>
            </a:prstGeom>
            <a:noFill/>
          </p:spPr>
          <p:txBody>
            <a:bodyPr wrap="none" lIns="0" tIns="0" rIns="0" bIns="0" rtlCol="0">
              <a:spAutoFit/>
            </a:bodyPr>
            <a:lstStyle/>
            <a:p>
              <a:pPr defTabSz="932597">
                <a:lnSpc>
                  <a:spcPct val="90000"/>
                </a:lnSpc>
                <a:spcBef>
                  <a:spcPct val="20000"/>
                </a:spcBef>
                <a:buSzPct val="80000"/>
                <a:defRPr/>
              </a:pPr>
              <a:r>
                <a:rPr lang="en-US" sz="1428" kern="0" dirty="0">
                  <a:ln>
                    <a:solidFill>
                      <a:prstClr val="black">
                        <a:alpha val="0"/>
                      </a:prstClr>
                    </a:solidFill>
                  </a:ln>
                  <a:solidFill>
                    <a:srgbClr val="C0504D"/>
                  </a:solidFill>
                  <a:latin typeface="Calibri"/>
                </a:rPr>
                <a:t>NEW PRODUCT</a:t>
              </a:r>
            </a:p>
          </p:txBody>
        </p:sp>
      </p:grpSp>
      <p:sp>
        <p:nvSpPr>
          <p:cNvPr id="111" name="Right Arrow 110"/>
          <p:cNvSpPr/>
          <p:nvPr/>
        </p:nvSpPr>
        <p:spPr bwMode="auto">
          <a:xfrm>
            <a:off x="6852690" y="2482331"/>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12" name="Right Arrow 111"/>
          <p:cNvSpPr/>
          <p:nvPr/>
        </p:nvSpPr>
        <p:spPr bwMode="auto">
          <a:xfrm>
            <a:off x="6852690" y="2834850"/>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13" name="Right Arrow 112"/>
          <p:cNvSpPr/>
          <p:nvPr/>
        </p:nvSpPr>
        <p:spPr bwMode="auto">
          <a:xfrm>
            <a:off x="6852690" y="3187370"/>
            <a:ext cx="1678686"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14" name="Freeform 113"/>
          <p:cNvSpPr>
            <a:spLocks noEditPoints="1"/>
          </p:cNvSpPr>
          <p:nvPr/>
        </p:nvSpPr>
        <p:spPr bwMode="auto">
          <a:xfrm>
            <a:off x="2457275" y="2014852"/>
            <a:ext cx="1260421" cy="1989120"/>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ysClr val="window" lastClr="FFFFFF">
              <a:lumMod val="75000"/>
              <a:lumOff val="25000"/>
            </a:sys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grpSp>
        <p:nvGrpSpPr>
          <p:cNvPr id="115" name="Group 114"/>
          <p:cNvGrpSpPr/>
          <p:nvPr/>
        </p:nvGrpSpPr>
        <p:grpSpPr>
          <a:xfrm>
            <a:off x="8512203" y="2014850"/>
            <a:ext cx="1865559" cy="2224789"/>
            <a:chOff x="8221363" y="1722793"/>
            <a:chExt cx="1829145" cy="2181364"/>
          </a:xfrm>
        </p:grpSpPr>
        <p:sp>
          <p:nvSpPr>
            <p:cNvPr id="116"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ysClr val="window" lastClr="FFFFFF">
                <a:lumMod val="75000"/>
                <a:lumOff val="25000"/>
              </a:sysClr>
            </a:solidFill>
            <a:ln>
              <a:noFill/>
            </a:ln>
          </p:spPr>
          <p:txBody>
            <a:bodyPr vert="horz" wrap="square" lIns="83943" tIns="41972" rIns="83943" bIns="41972"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117" name="TextBox 116"/>
            <p:cNvSpPr txBox="1"/>
            <p:nvPr/>
          </p:nvSpPr>
          <p:spPr>
            <a:xfrm>
              <a:off x="8221363" y="3649920"/>
              <a:ext cx="1829145" cy="254237"/>
            </a:xfrm>
            <a:prstGeom prst="rect">
              <a:avLst/>
            </a:prstGeom>
            <a:noFill/>
          </p:spPr>
          <p:txBody>
            <a:bodyPr wrap="square" lIns="0" tIns="0" rIns="0" bIns="0" rtlCol="0">
              <a:spAutoFit/>
            </a:bodyPr>
            <a:lstStyle/>
            <a:p>
              <a:pPr algn="ctr" defTabSz="932597">
                <a:lnSpc>
                  <a:spcPct val="90000"/>
                </a:lnSpc>
                <a:spcBef>
                  <a:spcPct val="20000"/>
                </a:spcBef>
                <a:buSzPct val="80000"/>
                <a:defRPr/>
              </a:pPr>
              <a:r>
                <a:rPr lang="en-US" sz="1836" kern="0" dirty="0">
                  <a:solidFill>
                    <a:prstClr val="white">
                      <a:lumMod val="90000"/>
                      <a:lumOff val="10000"/>
                      <a:alpha val="99000"/>
                    </a:prstClr>
                  </a:solidFill>
                  <a:latin typeface="Calibri"/>
                </a:rPr>
                <a:t>Data Warehouse</a:t>
              </a:r>
            </a:p>
          </p:txBody>
        </p:sp>
      </p:grpSp>
      <p:sp>
        <p:nvSpPr>
          <p:cNvPr id="118" name="Freeform 32"/>
          <p:cNvSpPr>
            <a:spLocks noEditPoints="1"/>
          </p:cNvSpPr>
          <p:nvPr/>
        </p:nvSpPr>
        <p:spPr bwMode="auto">
          <a:xfrm>
            <a:off x="5969021" y="19563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4F81B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119" name="Freeform 32"/>
          <p:cNvSpPr>
            <a:spLocks noEditPoints="1"/>
          </p:cNvSpPr>
          <p:nvPr/>
        </p:nvSpPr>
        <p:spPr bwMode="auto">
          <a:xfrm>
            <a:off x="5969021" y="27002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solidFill>
                <a:prstClr val="white"/>
              </a:solidFill>
              <a:latin typeface="Calibri"/>
            </a:endParaRPr>
          </a:p>
        </p:txBody>
      </p:sp>
      <p:sp>
        <p:nvSpPr>
          <p:cNvPr id="120" name="Freeform 32"/>
          <p:cNvSpPr>
            <a:spLocks noEditPoints="1"/>
          </p:cNvSpPr>
          <p:nvPr/>
        </p:nvSpPr>
        <p:spPr bwMode="auto">
          <a:xfrm>
            <a:off x="5969021" y="3444157"/>
            <a:ext cx="635580" cy="626691"/>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C0504D"/>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nvGrpSpPr>
          <p:cNvPr id="121" name="Group 120"/>
          <p:cNvGrpSpPr/>
          <p:nvPr/>
        </p:nvGrpSpPr>
        <p:grpSpPr>
          <a:xfrm>
            <a:off x="3018032" y="4605233"/>
            <a:ext cx="1208196" cy="469830"/>
            <a:chOff x="2827915" y="4050315"/>
            <a:chExt cx="1184613" cy="460659"/>
          </a:xfrm>
        </p:grpSpPr>
        <p:sp>
          <p:nvSpPr>
            <p:cNvPr id="122"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23" name="TextBox 122"/>
            <p:cNvSpPr txBox="1"/>
            <p:nvPr/>
          </p:nvSpPr>
          <p:spPr>
            <a:xfrm>
              <a:off x="2827915" y="4169845"/>
              <a:ext cx="743810" cy="226024"/>
            </a:xfrm>
            <a:prstGeom prst="rect">
              <a:avLst/>
            </a:prstGeom>
            <a:noFill/>
          </p:spPr>
          <p:txBody>
            <a:bodyPr wrap="square" lIns="0" tIns="0" rIns="0" bIns="0" rtlCol="0">
              <a:spAutoFit/>
            </a:bodyPr>
            <a:lstStyle/>
            <a:p>
              <a:pPr algn="r" defTabSz="932597">
                <a:lnSpc>
                  <a:spcPct val="90000"/>
                </a:lnSpc>
                <a:spcBef>
                  <a:spcPct val="20000"/>
                </a:spcBef>
                <a:buSzPct val="80000"/>
                <a:defRPr/>
              </a:pPr>
              <a:r>
                <a:rPr lang="en-US" sz="1632" kern="0" dirty="0">
                  <a:solidFill>
                    <a:prstClr val="white">
                      <a:lumMod val="90000"/>
                      <a:lumOff val="10000"/>
                      <a:alpha val="99000"/>
                    </a:prstClr>
                  </a:solidFill>
                  <a:latin typeface="Calibri"/>
                </a:rPr>
                <a:t>Logs</a:t>
              </a:r>
            </a:p>
          </p:txBody>
        </p:sp>
      </p:grpSp>
      <p:cxnSp>
        <p:nvCxnSpPr>
          <p:cNvPr id="124" name="Straight Arrow Connector 123"/>
          <p:cNvCxnSpPr/>
          <p:nvPr/>
        </p:nvCxnSpPr>
        <p:spPr>
          <a:xfrm>
            <a:off x="3697700" y="4070848"/>
            <a:ext cx="1495514" cy="811072"/>
          </a:xfrm>
          <a:prstGeom prst="straightConnector1">
            <a:avLst/>
          </a:prstGeom>
          <a:noFill/>
          <a:ln w="38100" cap="flat" cmpd="sng" algn="ctr">
            <a:solidFill>
              <a:sysClr val="window" lastClr="FFFFFF">
                <a:lumMod val="50000"/>
                <a:lumOff val="50000"/>
              </a:sysClr>
            </a:solidFill>
            <a:prstDash val="solid"/>
            <a:miter lim="800000"/>
            <a:tailEnd type="triangle" w="lg" len="lg"/>
          </a:ln>
          <a:effectLst/>
        </p:spPr>
      </p:cxnSp>
      <p:grpSp>
        <p:nvGrpSpPr>
          <p:cNvPr id="125" name="Group 124"/>
          <p:cNvGrpSpPr/>
          <p:nvPr/>
        </p:nvGrpSpPr>
        <p:grpSpPr>
          <a:xfrm>
            <a:off x="3846919" y="3975065"/>
            <a:ext cx="1208196" cy="469830"/>
            <a:chOff x="2827915" y="4050315"/>
            <a:chExt cx="1184613" cy="460659"/>
          </a:xfrm>
        </p:grpSpPr>
        <p:sp>
          <p:nvSpPr>
            <p:cNvPr id="126"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ysClr val="window" lastClr="FFFFFF">
                <a:lumMod val="75000"/>
                <a:lumOff val="2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white"/>
                </a:solidFill>
                <a:latin typeface="Calibri"/>
              </a:endParaRPr>
            </a:p>
          </p:txBody>
        </p:sp>
        <p:sp>
          <p:nvSpPr>
            <p:cNvPr id="127" name="TextBox 126"/>
            <p:cNvSpPr txBox="1"/>
            <p:nvPr/>
          </p:nvSpPr>
          <p:spPr>
            <a:xfrm>
              <a:off x="2827915" y="4169845"/>
              <a:ext cx="743810" cy="226024"/>
            </a:xfrm>
            <a:prstGeom prst="rect">
              <a:avLst/>
            </a:prstGeom>
            <a:noFill/>
          </p:spPr>
          <p:txBody>
            <a:bodyPr wrap="square" lIns="0" tIns="0" rIns="0" bIns="0" rtlCol="0">
              <a:spAutoFit/>
            </a:bodyPr>
            <a:lstStyle/>
            <a:p>
              <a:pPr algn="r" defTabSz="932597">
                <a:lnSpc>
                  <a:spcPct val="90000"/>
                </a:lnSpc>
                <a:spcBef>
                  <a:spcPct val="20000"/>
                </a:spcBef>
                <a:buSzPct val="80000"/>
                <a:defRPr/>
              </a:pPr>
              <a:r>
                <a:rPr lang="en-US" sz="1632" kern="0" dirty="0">
                  <a:solidFill>
                    <a:prstClr val="white">
                      <a:lumMod val="90000"/>
                      <a:lumOff val="10000"/>
                      <a:alpha val="99000"/>
                    </a:prstClr>
                  </a:solidFill>
                  <a:latin typeface="Calibri"/>
                </a:rPr>
                <a:t>Logs</a:t>
              </a:r>
            </a:p>
          </p:txBody>
        </p:sp>
      </p:grpSp>
      <p:cxnSp>
        <p:nvCxnSpPr>
          <p:cNvPr id="128" name="Straight Arrow Connector 127"/>
          <p:cNvCxnSpPr/>
          <p:nvPr/>
        </p:nvCxnSpPr>
        <p:spPr>
          <a:xfrm>
            <a:off x="3268115" y="4070847"/>
            <a:ext cx="1925098" cy="1039267"/>
          </a:xfrm>
          <a:prstGeom prst="straightConnector1">
            <a:avLst/>
          </a:prstGeom>
          <a:noFill/>
          <a:ln w="38100" cap="flat" cmpd="sng" algn="ctr">
            <a:solidFill>
              <a:sysClr val="window" lastClr="FFFFFF">
                <a:lumMod val="50000"/>
                <a:lumOff val="50000"/>
              </a:sysClr>
            </a:solidFill>
            <a:prstDash val="solid"/>
            <a:miter lim="800000"/>
            <a:tailEnd type="triangle" w="lg" len="lg"/>
          </a:ln>
          <a:effectLst/>
        </p:spPr>
      </p:cxnSp>
      <p:sp>
        <p:nvSpPr>
          <p:cNvPr id="129" name="Round Same Side Corner Rectangle 73"/>
          <p:cNvSpPr/>
          <p:nvPr/>
        </p:nvSpPr>
        <p:spPr>
          <a:xfrm>
            <a:off x="7703621" y="4804336"/>
            <a:ext cx="2674141" cy="1703856"/>
          </a:xfrm>
          <a:prstGeom prst="rect">
            <a:avLst/>
          </a:prstGeom>
          <a:solidFill>
            <a:srgbClr val="1F497D"/>
          </a:solidFill>
          <a:ln w="25400" cap="flat" cmpd="sng" algn="ctr">
            <a:noFill/>
            <a:prstDash val="solid"/>
          </a:ln>
          <a:effectLst/>
        </p:spPr>
        <p:txBody>
          <a:bodyPr lIns="93260" tIns="93260" rIns="93260" bIns="93260" rtlCol="0" anchor="ctr" anchorCtr="0"/>
          <a:lstStyle/>
          <a:p>
            <a:pPr defTabSz="932597">
              <a:defRPr/>
            </a:pPr>
            <a:endParaRPr lang="en-US" sz="1224" kern="0" dirty="0">
              <a:ln>
                <a:solidFill>
                  <a:prstClr val="black">
                    <a:alpha val="0"/>
                  </a:prstClr>
                </a:solidFill>
              </a:ln>
              <a:solidFill>
                <a:prstClr val="black"/>
              </a:solidFill>
              <a:latin typeface="Calibri"/>
              <a:cs typeface="Arial"/>
            </a:endParaRPr>
          </a:p>
        </p:txBody>
      </p:sp>
      <p:sp>
        <p:nvSpPr>
          <p:cNvPr id="130" name="Round Same Side Corner Rectangle 73"/>
          <p:cNvSpPr/>
          <p:nvPr/>
        </p:nvSpPr>
        <p:spPr>
          <a:xfrm>
            <a:off x="7703619" y="4804336"/>
            <a:ext cx="1040420" cy="1703856"/>
          </a:xfrm>
          <a:prstGeom prst="rect">
            <a:avLst/>
          </a:prstGeom>
          <a:noFill/>
          <a:ln w="25400" cap="flat" cmpd="sng" algn="ctr">
            <a:noFill/>
            <a:prstDash val="solid"/>
          </a:ln>
          <a:effectLst/>
        </p:spPr>
        <p:txBody>
          <a:bodyPr lIns="93260" tIns="93260" rIns="93260" bIns="93260" rtlCol="0" anchor="ctr" anchorCtr="0"/>
          <a:lstStyle/>
          <a:p>
            <a:pPr defTabSz="932597">
              <a:defRPr/>
            </a:pPr>
            <a:r>
              <a:rPr lang="en-US" sz="1224" kern="0" dirty="0">
                <a:ln>
                  <a:solidFill>
                    <a:prstClr val="black">
                      <a:alpha val="0"/>
                    </a:prstClr>
                  </a:solidFill>
                </a:ln>
                <a:solidFill>
                  <a:prstClr val="white">
                    <a:lumMod val="90000"/>
                    <a:lumOff val="10000"/>
                    <a:alpha val="99000"/>
                  </a:prstClr>
                </a:solidFill>
                <a:latin typeface="Calibri"/>
                <a:cs typeface="Arial"/>
              </a:rPr>
              <a:t>How much do views </a:t>
            </a:r>
            <a:br>
              <a:rPr lang="en-US" sz="1224" kern="0" dirty="0">
                <a:ln>
                  <a:solidFill>
                    <a:prstClr val="black">
                      <a:alpha val="0"/>
                    </a:prstClr>
                  </a:solidFill>
                </a:ln>
                <a:solidFill>
                  <a:prstClr val="white">
                    <a:lumMod val="90000"/>
                    <a:lumOff val="10000"/>
                    <a:alpha val="99000"/>
                  </a:prstClr>
                </a:solidFill>
                <a:latin typeface="Calibri"/>
                <a:cs typeface="Arial"/>
              </a:rPr>
            </a:br>
            <a:r>
              <a:rPr lang="en-US" sz="1224" kern="0" dirty="0">
                <a:ln>
                  <a:solidFill>
                    <a:prstClr val="black">
                      <a:alpha val="0"/>
                    </a:prstClr>
                  </a:solidFill>
                </a:ln>
                <a:solidFill>
                  <a:prstClr val="white">
                    <a:lumMod val="90000"/>
                    <a:lumOff val="10000"/>
                    <a:alpha val="99000"/>
                  </a:prstClr>
                </a:solidFill>
                <a:latin typeface="Calibri"/>
                <a:cs typeface="Arial"/>
              </a:rPr>
              <a:t>for certain products increase when our TV ads run?</a:t>
            </a:r>
          </a:p>
        </p:txBody>
      </p:sp>
      <p:pic>
        <p:nvPicPr>
          <p:cNvPr id="131" name="Picture 1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3508" y="4840148"/>
            <a:ext cx="1612044" cy="1587758"/>
          </a:xfrm>
          <a:prstGeom prst="rect">
            <a:avLst/>
          </a:prstGeom>
        </p:spPr>
      </p:pic>
      <p:sp>
        <p:nvSpPr>
          <p:cNvPr id="132" name="Right Arrow 131"/>
          <p:cNvSpPr/>
          <p:nvPr/>
        </p:nvSpPr>
        <p:spPr bwMode="auto">
          <a:xfrm rot="16200000">
            <a:off x="8964716" y="4379578"/>
            <a:ext cx="569730" cy="279781"/>
          </a:xfrm>
          <a:prstGeom prst="rightArrow">
            <a:avLst/>
          </a:prstGeom>
          <a:solidFill>
            <a:sysClr val="window" lastClr="FFFFFF">
              <a:lumMod val="50000"/>
              <a:lumOff val="50000"/>
            </a:sys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Calibri"/>
            </a:endParaRPr>
          </a:p>
        </p:txBody>
      </p:sp>
      <p:sp>
        <p:nvSpPr>
          <p:cNvPr id="133" name="Freeform 207"/>
          <p:cNvSpPr>
            <a:spLocks noEditPoints="1"/>
          </p:cNvSpPr>
          <p:nvPr/>
        </p:nvSpPr>
        <p:spPr bwMode="black">
          <a:xfrm>
            <a:off x="9389473" y="4360849"/>
            <a:ext cx="518230" cy="38565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ysClr val="window" lastClr="FFFFFF">
              <a:lumMod val="75000"/>
              <a:lumOff val="25000"/>
            </a:sysClr>
          </a:solidFill>
          <a:ln w="31750" cap="flat" cmpd="sng" algn="ctr">
            <a:no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nvGrpSpPr>
          <p:cNvPr id="134" name="Group 133"/>
          <p:cNvGrpSpPr/>
          <p:nvPr/>
        </p:nvGrpSpPr>
        <p:grpSpPr>
          <a:xfrm>
            <a:off x="5224025" y="4351338"/>
            <a:ext cx="2034800" cy="2034800"/>
            <a:chOff x="709141" y="4685513"/>
            <a:chExt cx="1995083" cy="1995083"/>
          </a:xfrm>
          <a:solidFill>
            <a:srgbClr val="1F497D"/>
          </a:solidFill>
        </p:grpSpPr>
        <p:sp>
          <p:nvSpPr>
            <p:cNvPr id="135" name="Round Same Side Corner Rectangle 73"/>
            <p:cNvSpPr/>
            <p:nvPr/>
          </p:nvSpPr>
          <p:spPr>
            <a:xfrm>
              <a:off x="709141" y="4685513"/>
              <a:ext cx="1995083" cy="1995083"/>
            </a:xfrm>
            <a:prstGeom prst="rect">
              <a:avLst/>
            </a:prstGeom>
            <a:grpFill/>
            <a:ln w="25400" cap="flat" cmpd="sng" algn="ctr">
              <a:noFill/>
              <a:prstDash val="solid"/>
            </a:ln>
            <a:effectLst/>
          </p:spPr>
          <p:txBody>
            <a:bodyPr lIns="46630" tIns="93260" rIns="46630" bIns="93260" rtlCol="0" anchor="b"/>
            <a:lstStyle/>
            <a:p>
              <a:pPr algn="ctr" defTabSz="932597">
                <a:defRPr/>
              </a:pPr>
              <a:endParaRPr lang="en-US" sz="1836" b="1" kern="0" dirty="0">
                <a:ln>
                  <a:solidFill>
                    <a:prstClr val="black">
                      <a:alpha val="0"/>
                    </a:prstClr>
                  </a:solidFill>
                </a:ln>
                <a:solidFill>
                  <a:prstClr val="black"/>
                </a:solidFill>
                <a:latin typeface="Calibri"/>
                <a:cs typeface="Arial"/>
              </a:endParaRPr>
            </a:p>
          </p:txBody>
        </p:sp>
        <p:grpSp>
          <p:nvGrpSpPr>
            <p:cNvPr id="136" name="Group 135"/>
            <p:cNvGrpSpPr/>
            <p:nvPr/>
          </p:nvGrpSpPr>
          <p:grpSpPr>
            <a:xfrm>
              <a:off x="940877" y="4764231"/>
              <a:ext cx="1531610" cy="782093"/>
              <a:chOff x="2683195" y="4339447"/>
              <a:chExt cx="1531610" cy="782093"/>
            </a:xfrm>
            <a:grpFill/>
          </p:grpSpPr>
          <p:sp>
            <p:nvSpPr>
              <p:cNvPr id="153" name="TextBox 152"/>
              <p:cNvSpPr txBox="1"/>
              <p:nvPr/>
            </p:nvSpPr>
            <p:spPr>
              <a:xfrm>
                <a:off x="2683195" y="4339447"/>
                <a:ext cx="743810" cy="351506"/>
              </a:xfrm>
              <a:prstGeom prst="rect">
                <a:avLst/>
              </a:prstGeom>
              <a:grpFill/>
              <a:ln w="25400" cap="flat" cmpd="sng" algn="ctr">
                <a:noFill/>
                <a:prstDash val="solid"/>
              </a:ln>
              <a:effectLst/>
            </p:spPr>
            <p:txBody>
              <a:bodyPr wrap="square" lIns="0" tIns="0" rIns="0" bIns="0" rtlCol="0">
                <a:spAutoFit/>
              </a:bodyPr>
              <a:lstStyle/>
              <a:p>
                <a:pPr defTabSz="932597">
                  <a:lnSpc>
                    <a:spcPct val="80000"/>
                  </a:lnSpc>
                  <a:spcBef>
                    <a:spcPct val="20000"/>
                  </a:spcBef>
                  <a:buSzPct val="80000"/>
                  <a:defRPr/>
                </a:pPr>
                <a:r>
                  <a:rPr lang="en-US" sz="816" kern="0" dirty="0">
                    <a:solidFill>
                      <a:prstClr val="white">
                        <a:alpha val="99000"/>
                      </a:prstClr>
                    </a:solidFill>
                    <a:latin typeface="Calibri"/>
                  </a:rPr>
                  <a:t> Raw Data</a:t>
                </a:r>
              </a:p>
              <a:p>
                <a:pPr defTabSz="932597">
                  <a:lnSpc>
                    <a:spcPct val="80000"/>
                  </a:lnSpc>
                  <a:spcBef>
                    <a:spcPct val="20000"/>
                  </a:spcBef>
                  <a:buSzPct val="80000"/>
                  <a:defRPr/>
                </a:pPr>
                <a:r>
                  <a:rPr lang="en-US" sz="816" kern="0" dirty="0">
                    <a:solidFill>
                      <a:prstClr val="white">
                        <a:alpha val="99000"/>
                      </a:prstClr>
                    </a:solidFill>
                    <a:latin typeface="Calibri"/>
                  </a:rPr>
                  <a:t>“Store it All”</a:t>
                </a:r>
              </a:p>
              <a:p>
                <a:pPr defTabSz="932597">
                  <a:lnSpc>
                    <a:spcPct val="80000"/>
                  </a:lnSpc>
                  <a:spcBef>
                    <a:spcPct val="20000"/>
                  </a:spcBef>
                  <a:buSzPct val="80000"/>
                  <a:defRPr/>
                </a:pPr>
                <a:r>
                  <a:rPr lang="en-US" sz="816" kern="0" dirty="0">
                    <a:solidFill>
                      <a:prstClr val="white">
                        <a:alpha val="99000"/>
                      </a:prstClr>
                    </a:solidFill>
                    <a:latin typeface="Calibri"/>
                  </a:rPr>
                  <a:t> Cluster</a:t>
                </a:r>
              </a:p>
            </p:txBody>
          </p:sp>
          <p:grpSp>
            <p:nvGrpSpPr>
              <p:cNvPr id="154" name="Group 153"/>
              <p:cNvGrpSpPr/>
              <p:nvPr/>
            </p:nvGrpSpPr>
            <p:grpSpPr>
              <a:xfrm>
                <a:off x="3706690" y="4702148"/>
                <a:ext cx="508115" cy="378127"/>
                <a:chOff x="1124776" y="5006470"/>
                <a:chExt cx="1016230" cy="756254"/>
              </a:xfrm>
              <a:grpFill/>
            </p:grpSpPr>
            <p:sp>
              <p:nvSpPr>
                <p:cNvPr id="16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16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grpSp>
            <p:nvGrpSpPr>
              <p:cNvPr id="155" name="Group 154"/>
              <p:cNvGrpSpPr/>
              <p:nvPr/>
            </p:nvGrpSpPr>
            <p:grpSpPr>
              <a:xfrm>
                <a:off x="2739936" y="4750645"/>
                <a:ext cx="898614" cy="370895"/>
                <a:chOff x="2739936" y="4874048"/>
                <a:chExt cx="898614" cy="370895"/>
              </a:xfrm>
              <a:grpFill/>
            </p:grpSpPr>
            <p:sp>
              <p:nvSpPr>
                <p:cNvPr id="156"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w="25400" cap="flat" cmpd="sng" algn="ctr">
                  <a:solidFill>
                    <a:srgbClr val="C0504D"/>
                  </a:solidFill>
                  <a:prstDash val="solid"/>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Calibri"/>
                  </a:endParaRPr>
                </a:p>
              </p:txBody>
            </p:sp>
            <p:sp>
              <p:nvSpPr>
                <p:cNvPr id="157"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w="25400" cap="flat" cmpd="sng" algn="ctr">
                  <a:solidFill>
                    <a:srgbClr val="C0504D"/>
                  </a:solidFill>
                  <a:prstDash val="solid"/>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Calibri"/>
                  </a:endParaRPr>
                </a:p>
              </p:txBody>
            </p:sp>
            <p:grpSp>
              <p:nvGrpSpPr>
                <p:cNvPr id="158" name="Group 157"/>
                <p:cNvGrpSpPr/>
                <p:nvPr/>
              </p:nvGrpSpPr>
              <p:grpSpPr>
                <a:xfrm>
                  <a:off x="2970962" y="4936298"/>
                  <a:ext cx="667588" cy="169102"/>
                  <a:chOff x="2970962" y="4936298"/>
                  <a:chExt cx="667588" cy="169102"/>
                </a:xfrm>
                <a:grpFill/>
              </p:grpSpPr>
              <p:cxnSp>
                <p:nvCxnSpPr>
                  <p:cNvPr id="159" name="Straight Arrow Connector 158"/>
                  <p:cNvCxnSpPr/>
                  <p:nvPr/>
                </p:nvCxnSpPr>
                <p:spPr>
                  <a:xfrm>
                    <a:off x="2970962" y="4936298"/>
                    <a:ext cx="667588" cy="0"/>
                  </a:xfrm>
                  <a:prstGeom prst="straightConnector1">
                    <a:avLst/>
                  </a:prstGeom>
                  <a:grpFill/>
                  <a:ln w="25400" cap="flat" cmpd="sng" algn="ctr">
                    <a:solidFill>
                      <a:srgbClr val="C0504D"/>
                    </a:solidFill>
                    <a:prstDash val="solid"/>
                    <a:tailEnd type="triangle" w="med" len="lg"/>
                  </a:ln>
                  <a:effectLst/>
                </p:spPr>
              </p:cxnSp>
              <p:cxnSp>
                <p:nvCxnSpPr>
                  <p:cNvPr id="160" name="Straight Arrow Connector 159"/>
                  <p:cNvCxnSpPr/>
                  <p:nvPr/>
                </p:nvCxnSpPr>
                <p:spPr>
                  <a:xfrm>
                    <a:off x="3195638" y="5105400"/>
                    <a:ext cx="442912" cy="0"/>
                  </a:xfrm>
                  <a:prstGeom prst="straightConnector1">
                    <a:avLst/>
                  </a:prstGeom>
                  <a:grpFill/>
                  <a:ln w="25400" cap="flat" cmpd="sng" algn="ctr">
                    <a:solidFill>
                      <a:srgbClr val="C0504D"/>
                    </a:solidFill>
                    <a:prstDash val="solid"/>
                    <a:tailEnd type="triangle" w="med" len="lg"/>
                  </a:ln>
                  <a:effectLst/>
                </p:spPr>
              </p:cxnSp>
            </p:grpSp>
          </p:grpSp>
        </p:grpSp>
        <p:grpSp>
          <p:nvGrpSpPr>
            <p:cNvPr id="137" name="Group 136"/>
            <p:cNvGrpSpPr/>
            <p:nvPr/>
          </p:nvGrpSpPr>
          <p:grpSpPr>
            <a:xfrm>
              <a:off x="1964372" y="5968415"/>
              <a:ext cx="508115" cy="633462"/>
              <a:chOff x="1124776" y="4465656"/>
              <a:chExt cx="1016230" cy="1266924"/>
            </a:xfrm>
            <a:grpFill/>
          </p:grpSpPr>
          <p:grpSp>
            <p:nvGrpSpPr>
              <p:cNvPr id="144" name="Group 143"/>
              <p:cNvGrpSpPr/>
              <p:nvPr/>
            </p:nvGrpSpPr>
            <p:grpSpPr>
              <a:xfrm>
                <a:off x="1124776" y="4976326"/>
                <a:ext cx="1016230" cy="756254"/>
                <a:chOff x="1124776" y="5006470"/>
                <a:chExt cx="1016230" cy="756254"/>
              </a:xfrm>
              <a:grpFill/>
            </p:grpSpPr>
            <p:sp>
              <p:nvSpPr>
                <p:cNvPr id="15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15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grpSp>
            <p:nvGrpSpPr>
              <p:cNvPr id="145" name="Group 144"/>
              <p:cNvGrpSpPr/>
              <p:nvPr/>
            </p:nvGrpSpPr>
            <p:grpSpPr>
              <a:xfrm>
                <a:off x="1124776" y="4720991"/>
                <a:ext cx="1016230" cy="756254"/>
                <a:chOff x="1124776" y="5006470"/>
                <a:chExt cx="1016230" cy="756254"/>
              </a:xfrm>
              <a:grpFill/>
            </p:grpSpPr>
            <p:sp>
              <p:nvSpPr>
                <p:cNvPr id="14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150"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grpSp>
            <p:nvGrpSpPr>
              <p:cNvPr id="146" name="Group 145"/>
              <p:cNvGrpSpPr/>
              <p:nvPr/>
            </p:nvGrpSpPr>
            <p:grpSpPr>
              <a:xfrm>
                <a:off x="1124776" y="4465656"/>
                <a:ext cx="1016230" cy="756254"/>
                <a:chOff x="1124776" y="5006470"/>
                <a:chExt cx="1016230" cy="756254"/>
              </a:xfrm>
              <a:grpFill/>
            </p:grpSpPr>
            <p:sp>
              <p:nvSpPr>
                <p:cNvPr id="147"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sp>
              <p:nvSpPr>
                <p:cNvPr id="14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w="25400" cap="flat" cmpd="sng" algn="ctr">
                  <a:solidFill>
                    <a:srgbClr val="C0504D"/>
                  </a:solidFill>
                  <a:prstDash val="solid"/>
                  <a:headEnd type="none" w="med" len="med"/>
                  <a:tailEnd type="none" w="med" len="med"/>
                </a:ln>
                <a:effectLst/>
                <a:ex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a:gradFill>
                      <a:gsLst>
                        <a:gs pos="0">
                          <a:srgbClr val="FFFFFF"/>
                        </a:gs>
                        <a:gs pos="100000">
                          <a:srgbClr val="FFFFFF"/>
                        </a:gs>
                      </a:gsLst>
                      <a:lin ang="5400000" scaled="0"/>
                    </a:gradFill>
                    <a:latin typeface="Calibri"/>
                  </a:endParaRPr>
                </a:p>
              </p:txBody>
            </p:sp>
          </p:grpSp>
        </p:grpSp>
        <p:sp>
          <p:nvSpPr>
            <p:cNvPr id="138" name="TextBox 137"/>
            <p:cNvSpPr txBox="1"/>
            <p:nvPr/>
          </p:nvSpPr>
          <p:spPr>
            <a:xfrm>
              <a:off x="940877" y="5758784"/>
              <a:ext cx="743810" cy="351506"/>
            </a:xfrm>
            <a:prstGeom prst="rect">
              <a:avLst/>
            </a:prstGeom>
            <a:grpFill/>
            <a:ln w="25400" cap="flat" cmpd="sng" algn="ctr">
              <a:noFill/>
              <a:prstDash val="solid"/>
            </a:ln>
            <a:effectLst/>
          </p:spPr>
          <p:txBody>
            <a:bodyPr wrap="square" lIns="0" tIns="0" rIns="0" bIns="0" rtlCol="0">
              <a:spAutoFit/>
            </a:bodyPr>
            <a:lstStyle/>
            <a:p>
              <a:pPr defTabSz="932597">
                <a:lnSpc>
                  <a:spcPct val="80000"/>
                </a:lnSpc>
                <a:spcBef>
                  <a:spcPct val="20000"/>
                </a:spcBef>
                <a:buSzPct val="80000"/>
                <a:defRPr/>
              </a:pPr>
              <a:r>
                <a:rPr lang="en-US" sz="816" kern="0" dirty="0">
                  <a:solidFill>
                    <a:prstClr val="white">
                      <a:alpha val="99000"/>
                    </a:prstClr>
                  </a:solidFill>
                  <a:latin typeface="Calibri"/>
                </a:rPr>
                <a:t> Raw Data</a:t>
              </a:r>
            </a:p>
            <a:p>
              <a:pPr defTabSz="932597">
                <a:lnSpc>
                  <a:spcPct val="80000"/>
                </a:lnSpc>
                <a:spcBef>
                  <a:spcPct val="20000"/>
                </a:spcBef>
                <a:buSzPct val="80000"/>
                <a:defRPr/>
              </a:pPr>
              <a:r>
                <a:rPr lang="en-US" sz="816" kern="0" dirty="0">
                  <a:solidFill>
                    <a:prstClr val="white">
                      <a:alpha val="99000"/>
                    </a:prstClr>
                  </a:solidFill>
                  <a:latin typeface="Calibri"/>
                </a:rPr>
                <a:t>“Store it All”</a:t>
              </a:r>
            </a:p>
            <a:p>
              <a:pPr defTabSz="932597">
                <a:lnSpc>
                  <a:spcPct val="80000"/>
                </a:lnSpc>
                <a:spcBef>
                  <a:spcPct val="20000"/>
                </a:spcBef>
                <a:buSzPct val="80000"/>
                <a:defRPr/>
              </a:pPr>
              <a:r>
                <a:rPr lang="en-US" sz="816" kern="0" dirty="0">
                  <a:solidFill>
                    <a:prstClr val="white">
                      <a:alpha val="99000"/>
                    </a:prstClr>
                  </a:solidFill>
                  <a:latin typeface="Calibri"/>
                </a:rPr>
                <a:t> Cluster</a:t>
              </a:r>
            </a:p>
          </p:txBody>
        </p:sp>
        <p:sp>
          <p:nvSpPr>
            <p:cNvPr id="139" name="Freeform 27"/>
            <p:cNvSpPr>
              <a:spLocks noEditPoints="1"/>
            </p:cNvSpPr>
            <p:nvPr/>
          </p:nvSpPr>
          <p:spPr bwMode="auto">
            <a:xfrm>
              <a:off x="1220707" y="63105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w="25400" cap="flat" cmpd="sng" algn="ctr">
              <a:solidFill>
                <a:srgbClr val="C0504D"/>
              </a:solidFill>
              <a:prstDash val="solid"/>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Calibri"/>
              </a:endParaRPr>
            </a:p>
          </p:txBody>
        </p:sp>
        <p:sp>
          <p:nvSpPr>
            <p:cNvPr id="140" name="Freeform 27"/>
            <p:cNvSpPr>
              <a:spLocks noEditPoints="1"/>
            </p:cNvSpPr>
            <p:nvPr/>
          </p:nvSpPr>
          <p:spPr bwMode="auto">
            <a:xfrm>
              <a:off x="997618" y="6169982"/>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w="25400" cap="flat" cmpd="sng" algn="ctr">
              <a:solidFill>
                <a:srgbClr val="C0504D"/>
              </a:solidFill>
              <a:prstDash val="solid"/>
            </a:ln>
            <a:effectLst/>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latin typeface="Calibri"/>
              </a:endParaRPr>
            </a:p>
          </p:txBody>
        </p:sp>
        <p:grpSp>
          <p:nvGrpSpPr>
            <p:cNvPr id="141" name="Group 140"/>
            <p:cNvGrpSpPr/>
            <p:nvPr/>
          </p:nvGrpSpPr>
          <p:grpSpPr>
            <a:xfrm>
              <a:off x="1228644" y="6232232"/>
              <a:ext cx="667588" cy="169102"/>
              <a:chOff x="2970962" y="4936298"/>
              <a:chExt cx="667588" cy="169102"/>
            </a:xfrm>
            <a:grpFill/>
          </p:grpSpPr>
          <p:cxnSp>
            <p:nvCxnSpPr>
              <p:cNvPr id="142" name="Straight Arrow Connector 141"/>
              <p:cNvCxnSpPr/>
              <p:nvPr/>
            </p:nvCxnSpPr>
            <p:spPr>
              <a:xfrm>
                <a:off x="2970962" y="4936298"/>
                <a:ext cx="667588" cy="0"/>
              </a:xfrm>
              <a:prstGeom prst="straightConnector1">
                <a:avLst/>
              </a:prstGeom>
              <a:grpFill/>
              <a:ln w="25400" cap="flat" cmpd="sng" algn="ctr">
                <a:solidFill>
                  <a:srgbClr val="C0504D"/>
                </a:solidFill>
                <a:prstDash val="solid"/>
                <a:tailEnd type="triangle" w="med" len="lg"/>
              </a:ln>
              <a:effectLst/>
            </p:spPr>
          </p:cxnSp>
          <p:cxnSp>
            <p:nvCxnSpPr>
              <p:cNvPr id="143" name="Straight Arrow Connector 142"/>
              <p:cNvCxnSpPr/>
              <p:nvPr/>
            </p:nvCxnSpPr>
            <p:spPr>
              <a:xfrm>
                <a:off x="3195638" y="5105400"/>
                <a:ext cx="442912" cy="0"/>
              </a:xfrm>
              <a:prstGeom prst="straightConnector1">
                <a:avLst/>
              </a:prstGeom>
              <a:grpFill/>
              <a:ln w="25400" cap="flat" cmpd="sng" algn="ctr">
                <a:solidFill>
                  <a:srgbClr val="C0504D"/>
                </a:solidFill>
                <a:prstDash val="solid"/>
                <a:tailEnd type="triangle" w="med" len="lg"/>
              </a:ln>
              <a:effectLst/>
            </p:spPr>
          </p:cxnSp>
        </p:grpSp>
      </p:grpSp>
    </p:spTree>
    <p:extLst>
      <p:ext uri="{BB962C8B-B14F-4D97-AF65-F5344CB8AC3E}">
        <p14:creationId xmlns:p14="http://schemas.microsoft.com/office/powerpoint/2010/main" val="2585394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left)">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22" presetClass="entr" presetSubtype="8" fill="hold"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left)">
                                      <p:cBhvr>
                                        <p:cTn id="16" dur="500"/>
                                        <p:tgtEl>
                                          <p:spTgt spid="1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500"/>
                                        <p:tgtEl>
                                          <p:spTgt spid="1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animEffect transition="in" filter="fade">
                                      <p:cBhvr>
                                        <p:cTn id="30" dur="500"/>
                                        <p:tgtEl>
                                          <p:spTgt spid="1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fade">
                                      <p:cBhvr>
                                        <p:cTn id="33" dur="500"/>
                                        <p:tgtEl>
                                          <p:spTgt spid="12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down)">
                                      <p:cBhvr>
                                        <p:cTn id="38" dur="500"/>
                                        <p:tgtEl>
                                          <p:spTgt spid="1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fade">
                                      <p:cBhvr>
                                        <p:cTn id="41"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p:bldP spid="132" grpId="0" animBg="1"/>
      <p:bldP spid="1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Demonstration</a:t>
            </a:r>
            <a:br>
              <a:rPr lang="en-US" smtClean="0"/>
            </a:br>
            <a:endParaRPr lang="en-US" dirty="0"/>
          </a:p>
        </p:txBody>
      </p:sp>
      <p:sp>
        <p:nvSpPr>
          <p:cNvPr id="6" name="TextBox 5"/>
          <p:cNvSpPr txBox="1"/>
          <p:nvPr/>
        </p:nvSpPr>
        <p:spPr>
          <a:xfrm>
            <a:off x="399392" y="2316956"/>
            <a:ext cx="9933063" cy="756536"/>
          </a:xfrm>
          <a:prstGeom prst="rect">
            <a:avLst/>
          </a:prstGeom>
          <a:noFill/>
        </p:spPr>
        <p:txBody>
          <a:bodyPr wrap="square" lIns="182854" tIns="146283" rIns="182854" bIns="146283" rtlCol="0">
            <a:spAutoFit/>
          </a:bodyPr>
          <a:lstStyle/>
          <a:p>
            <a:pPr>
              <a:lnSpc>
                <a:spcPct val="90000"/>
              </a:lnSpc>
              <a:spcAft>
                <a:spcPts val="600"/>
              </a:spcAft>
            </a:pPr>
            <a:r>
              <a:rPr lang="en-US" sz="3264" dirty="0">
                <a:gradFill>
                  <a:gsLst>
                    <a:gs pos="2917">
                      <a:schemeClr val="tx1"/>
                    </a:gs>
                    <a:gs pos="30000">
                      <a:schemeClr val="tx1"/>
                    </a:gs>
                  </a:gsLst>
                  <a:lin ang="5400000" scaled="0"/>
                </a:gradFill>
                <a:latin typeface="+mj-lt"/>
              </a:rPr>
              <a:t>2 – Integration Services ETL with HIVE</a:t>
            </a:r>
          </a:p>
        </p:txBody>
      </p:sp>
    </p:spTree>
    <p:extLst>
      <p:ext uri="{BB962C8B-B14F-4D97-AF65-F5344CB8AC3E}">
        <p14:creationId xmlns:p14="http://schemas.microsoft.com/office/powerpoint/2010/main" val="2741308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err="1" smtClean="0"/>
              <a:t>Hadoop</a:t>
            </a:r>
            <a:r>
              <a:rPr lang="en-US" dirty="0" smtClean="0"/>
              <a:t> Data Flow</a:t>
            </a:r>
            <a:endParaRPr lang="en-US" dirty="0"/>
          </a:p>
        </p:txBody>
      </p:sp>
      <p:sp>
        <p:nvSpPr>
          <p:cNvPr id="65" name="Freeform 81"/>
          <p:cNvSpPr>
            <a:spLocks noEditPoints="1"/>
          </p:cNvSpPr>
          <p:nvPr/>
        </p:nvSpPr>
        <p:spPr bwMode="black">
          <a:xfrm>
            <a:off x="1011202" y="2253789"/>
            <a:ext cx="2949345" cy="180036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prstClr val="white"/>
              </a:solidFill>
              <a:latin typeface="Calibri"/>
            </a:endParaRPr>
          </a:p>
        </p:txBody>
      </p:sp>
      <p:sp>
        <p:nvSpPr>
          <p:cNvPr id="66" name="Freeform 73"/>
          <p:cNvSpPr>
            <a:spLocks noEditPoints="1"/>
          </p:cNvSpPr>
          <p:nvPr/>
        </p:nvSpPr>
        <p:spPr bwMode="black">
          <a:xfrm>
            <a:off x="4741615" y="2038755"/>
            <a:ext cx="2370007" cy="2287925"/>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prstClr val="white"/>
              </a:solidFill>
              <a:latin typeface="Calibri"/>
            </a:endParaRPr>
          </a:p>
        </p:txBody>
      </p:sp>
      <p:sp>
        <p:nvSpPr>
          <p:cNvPr id="67" name="Title 1"/>
          <p:cNvSpPr txBox="1">
            <a:spLocks/>
          </p:cNvSpPr>
          <p:nvPr/>
        </p:nvSpPr>
        <p:spPr>
          <a:xfrm>
            <a:off x="3342710" y="4429867"/>
            <a:ext cx="5129318" cy="1499289"/>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31" dirty="0">
                <a:solidFill>
                  <a:srgbClr val="FFC000"/>
                </a:solidFill>
                <a:latin typeface="Segoe UI" pitchFamily="34" charset="0"/>
                <a:cs typeface="Segoe UI" pitchFamily="34" charset="0"/>
              </a:rPr>
              <a:t>Hadoop</a:t>
            </a:r>
            <a:endParaRPr lang="en-US" sz="6731" dirty="0">
              <a:solidFill>
                <a:prstClr val="white"/>
              </a:solidFill>
              <a:latin typeface="Segoe UI" pitchFamily="34" charset="0"/>
              <a:cs typeface="Segoe UI" pitchFamily="34" charset="0"/>
            </a:endParaRPr>
          </a:p>
        </p:txBody>
      </p:sp>
      <p:sp>
        <p:nvSpPr>
          <p:cNvPr id="68" name="Title 1"/>
          <p:cNvSpPr txBox="1">
            <a:spLocks/>
          </p:cNvSpPr>
          <p:nvPr/>
        </p:nvSpPr>
        <p:spPr>
          <a:xfrm>
            <a:off x="-348809" y="4352149"/>
            <a:ext cx="5129318" cy="1499289"/>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31" dirty="0">
                <a:solidFill>
                  <a:prstClr val="white"/>
                </a:solidFill>
                <a:latin typeface="Segoe UI" pitchFamily="34" charset="0"/>
                <a:cs typeface="Segoe UI" pitchFamily="34" charset="0"/>
              </a:rPr>
              <a:t>Data</a:t>
            </a:r>
          </a:p>
        </p:txBody>
      </p:sp>
      <p:sp>
        <p:nvSpPr>
          <p:cNvPr id="69" name="Title 1"/>
          <p:cNvSpPr txBox="1">
            <a:spLocks/>
          </p:cNvSpPr>
          <p:nvPr/>
        </p:nvSpPr>
        <p:spPr>
          <a:xfrm>
            <a:off x="7462516" y="4459815"/>
            <a:ext cx="5129318" cy="1499289"/>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731" dirty="0">
                <a:solidFill>
                  <a:prstClr val="white"/>
                </a:solidFill>
                <a:latin typeface="Segoe UI" pitchFamily="34" charset="0"/>
                <a:cs typeface="Segoe UI" pitchFamily="34" charset="0"/>
              </a:rPr>
              <a:t>Analytics</a:t>
            </a:r>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2881" y="1842776"/>
            <a:ext cx="3059452" cy="2622387"/>
          </a:xfrm>
          <a:prstGeom prst="rect">
            <a:avLst/>
          </a:prstGeom>
        </p:spPr>
      </p:pic>
      <p:sp>
        <p:nvSpPr>
          <p:cNvPr id="71" name="Right Arrow 70"/>
          <p:cNvSpPr/>
          <p:nvPr/>
        </p:nvSpPr>
        <p:spPr>
          <a:xfrm>
            <a:off x="7295436" y="2875526"/>
            <a:ext cx="544019" cy="614382"/>
          </a:xfrm>
          <a:prstGeom prst="rightArrow">
            <a:avLst/>
          </a:prstGeom>
          <a:solidFill>
            <a:sysClr val="window" lastClr="FFFFFF"/>
          </a:solidFill>
          <a:ln w="25400" cap="flat" cmpd="sng" algn="ctr">
            <a:solidFill>
              <a:sysClr val="windowText" lastClr="000000"/>
            </a:solidFill>
            <a:prstDash val="solid"/>
          </a:ln>
          <a:effectLst/>
        </p:spPr>
        <p:txBody>
          <a:bodyPr rtlCol="0" anchor="ctr"/>
          <a:lstStyle/>
          <a:p>
            <a:pPr algn="ctr" defTabSz="932597">
              <a:defRPr/>
            </a:pPr>
            <a:endParaRPr lang="en-US" sz="1836" kern="0">
              <a:solidFill>
                <a:prstClr val="black"/>
              </a:solidFill>
              <a:latin typeface="Calibri"/>
            </a:endParaRPr>
          </a:p>
        </p:txBody>
      </p:sp>
    </p:spTree>
    <p:extLst>
      <p:ext uri="{BB962C8B-B14F-4D97-AF65-F5344CB8AC3E}">
        <p14:creationId xmlns:p14="http://schemas.microsoft.com/office/powerpoint/2010/main" val="181788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fade">
                                      <p:cBhvr>
                                        <p:cTn id="2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p:bldP spid="68" grpId="0"/>
      <p:bldP spid="69" grpId="0"/>
      <p:bldP spid="7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Demonstration</a:t>
            </a:r>
            <a:br>
              <a:rPr lang="en-US" smtClean="0"/>
            </a:br>
            <a:endParaRPr lang="en-US" dirty="0"/>
          </a:p>
        </p:txBody>
      </p:sp>
      <p:sp>
        <p:nvSpPr>
          <p:cNvPr id="6" name="TextBox 5"/>
          <p:cNvSpPr txBox="1"/>
          <p:nvPr/>
        </p:nvSpPr>
        <p:spPr>
          <a:xfrm>
            <a:off x="399392" y="2316956"/>
            <a:ext cx="9933063" cy="756536"/>
          </a:xfrm>
          <a:prstGeom prst="rect">
            <a:avLst/>
          </a:prstGeom>
          <a:noFill/>
        </p:spPr>
        <p:txBody>
          <a:bodyPr wrap="square" lIns="182854" tIns="146283" rIns="182854" bIns="146283" rtlCol="0">
            <a:spAutoFit/>
          </a:bodyPr>
          <a:lstStyle/>
          <a:p>
            <a:pPr>
              <a:lnSpc>
                <a:spcPct val="90000"/>
              </a:lnSpc>
              <a:spcAft>
                <a:spcPts val="600"/>
              </a:spcAft>
            </a:pPr>
            <a:r>
              <a:rPr lang="en-US" sz="3264" dirty="0">
                <a:gradFill>
                  <a:gsLst>
                    <a:gs pos="2917">
                      <a:schemeClr val="tx1"/>
                    </a:gs>
                    <a:gs pos="30000">
                      <a:schemeClr val="tx1"/>
                    </a:gs>
                  </a:gsLst>
                  <a:lin ang="5400000" scaled="0"/>
                </a:gradFill>
                <a:latin typeface="+mj-lt"/>
              </a:rPr>
              <a:t>3 – Self-Service BI with HIVE</a:t>
            </a:r>
          </a:p>
        </p:txBody>
      </p:sp>
    </p:spTree>
    <p:extLst>
      <p:ext uri="{BB962C8B-B14F-4D97-AF65-F5344CB8AC3E}">
        <p14:creationId xmlns:p14="http://schemas.microsoft.com/office/powerpoint/2010/main" val="3199230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Hadoop</a:t>
            </a:r>
            <a:r>
              <a:rPr lang="en-US" dirty="0" smtClean="0"/>
              <a:t> Capabilities</a:t>
            </a:r>
            <a:endParaRPr lang="en-US" dirty="0"/>
          </a:p>
        </p:txBody>
      </p:sp>
      <p:sp>
        <p:nvSpPr>
          <p:cNvPr id="5" name="Rectangle 4"/>
          <p:cNvSpPr/>
          <p:nvPr/>
        </p:nvSpPr>
        <p:spPr bwMode="auto">
          <a:xfrm>
            <a:off x="2767929" y="4054179"/>
            <a:ext cx="7116516" cy="2476322"/>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3264" kern="0" spc="-51"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6" name="Rectangle 5"/>
          <p:cNvSpPr/>
          <p:nvPr/>
        </p:nvSpPr>
        <p:spPr bwMode="auto">
          <a:xfrm>
            <a:off x="6438888" y="1533812"/>
            <a:ext cx="2235529" cy="2286644"/>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3672" kern="0" spc="-51"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7" name="Rectangle 6"/>
          <p:cNvSpPr/>
          <p:nvPr/>
        </p:nvSpPr>
        <p:spPr bwMode="auto">
          <a:xfrm>
            <a:off x="3747628" y="1536038"/>
            <a:ext cx="2284416" cy="2284417"/>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3672" kern="0" spc="-51" dirty="0">
              <a:gradFill>
                <a:gsLst>
                  <a:gs pos="0">
                    <a:srgbClr val="FFFFFF"/>
                  </a:gs>
                  <a:gs pos="100000">
                    <a:srgbClr val="FFFFFF"/>
                  </a:gs>
                </a:gsLst>
                <a:lin ang="5400000" scaled="0"/>
              </a:gradFill>
              <a:latin typeface="Calibri"/>
              <a:ea typeface="Segoe UI" pitchFamily="34" charset="0"/>
              <a:cs typeface="Segoe UI" pitchFamily="34" charset="0"/>
            </a:endParaRPr>
          </a:p>
        </p:txBody>
      </p:sp>
      <p:grpSp>
        <p:nvGrpSpPr>
          <p:cNvPr id="8" name="Group 7"/>
          <p:cNvGrpSpPr/>
          <p:nvPr/>
        </p:nvGrpSpPr>
        <p:grpSpPr>
          <a:xfrm>
            <a:off x="5410305" y="4472568"/>
            <a:ext cx="1865207" cy="1879693"/>
            <a:chOff x="3445546" y="4232060"/>
            <a:chExt cx="1828800" cy="1843004"/>
          </a:xfrm>
        </p:grpSpPr>
        <p:sp>
          <p:nvSpPr>
            <p:cNvPr id="9" name="Title 1"/>
            <p:cNvSpPr txBox="1">
              <a:spLocks/>
            </p:cNvSpPr>
            <p:nvPr/>
          </p:nvSpPr>
          <p:spPr>
            <a:xfrm>
              <a:off x="3445546" y="5340052"/>
              <a:ext cx="1828800" cy="735012"/>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56" dirty="0">
                  <a:solidFill>
                    <a:prstClr val="white"/>
                  </a:solidFill>
                  <a:latin typeface="Segoe UI" pitchFamily="34" charset="0"/>
                  <a:cs typeface="Segoe UI" pitchFamily="34" charset="0"/>
                </a:rPr>
                <a:t>Machine Learning</a:t>
              </a:r>
              <a:endParaRPr lang="en-US" sz="4080" dirty="0">
                <a:solidFill>
                  <a:srgbClr val="FFC000"/>
                </a:solidFill>
                <a:latin typeface="Segoe UI" pitchFamily="34" charset="0"/>
                <a:cs typeface="Segoe UI" pitchFamily="34" charset="0"/>
              </a:endParaRPr>
            </a:p>
          </p:txBody>
        </p:sp>
        <p:sp>
          <p:nvSpPr>
            <p:cNvPr id="10" name="Freeform 15"/>
            <p:cNvSpPr>
              <a:spLocks noEditPoints="1"/>
            </p:cNvSpPr>
            <p:nvPr/>
          </p:nvSpPr>
          <p:spPr bwMode="black">
            <a:xfrm>
              <a:off x="3826546" y="4232060"/>
              <a:ext cx="864296" cy="788173"/>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prstClr val="white"/>
                </a:solidFill>
                <a:latin typeface="Calibri"/>
              </a:endParaRPr>
            </a:p>
          </p:txBody>
        </p:sp>
      </p:grpSp>
      <p:grpSp>
        <p:nvGrpSpPr>
          <p:cNvPr id="11" name="Group 10"/>
          <p:cNvGrpSpPr/>
          <p:nvPr/>
        </p:nvGrpSpPr>
        <p:grpSpPr>
          <a:xfrm>
            <a:off x="7484124" y="4331621"/>
            <a:ext cx="2200616" cy="2007605"/>
            <a:chOff x="5332526" y="4174216"/>
            <a:chExt cx="2157663" cy="1968418"/>
          </a:xfrm>
        </p:grpSpPr>
        <p:sp>
          <p:nvSpPr>
            <p:cNvPr id="12" name="Freeform 73"/>
            <p:cNvSpPr>
              <a:spLocks noEditPoints="1"/>
            </p:cNvSpPr>
            <p:nvPr/>
          </p:nvSpPr>
          <p:spPr bwMode="black">
            <a:xfrm>
              <a:off x="5943213" y="4174216"/>
              <a:ext cx="936287" cy="903860"/>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prstClr val="white"/>
                </a:solidFill>
                <a:latin typeface="Calibri"/>
              </a:endParaRPr>
            </a:p>
          </p:txBody>
        </p:sp>
        <p:sp>
          <p:nvSpPr>
            <p:cNvPr id="13" name="Title 1"/>
            <p:cNvSpPr txBox="1">
              <a:spLocks/>
            </p:cNvSpPr>
            <p:nvPr/>
          </p:nvSpPr>
          <p:spPr>
            <a:xfrm>
              <a:off x="5332526" y="5407622"/>
              <a:ext cx="2157663" cy="735012"/>
            </a:xfrm>
            <a:prstGeom prst="rect">
              <a:avLst/>
            </a:prstGeom>
          </p:spPr>
          <p:txBody>
            <a:bodyPr vert="horz" lIns="93260" tIns="46630" rIns="93260" bIns="4663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56" dirty="0">
                  <a:solidFill>
                    <a:prstClr val="white"/>
                  </a:solidFill>
                  <a:latin typeface="Segoe UI" pitchFamily="34" charset="0"/>
                  <a:cs typeface="Segoe UI" pitchFamily="34" charset="0"/>
                </a:rPr>
                <a:t>Graph Processing</a:t>
              </a:r>
              <a:endParaRPr lang="en-US" sz="2856" dirty="0">
                <a:solidFill>
                  <a:srgbClr val="FFC000"/>
                </a:solidFill>
                <a:latin typeface="Segoe UI" pitchFamily="34" charset="0"/>
                <a:cs typeface="Segoe UI" pitchFamily="34" charset="0"/>
              </a:endParaRPr>
            </a:p>
          </p:txBody>
        </p:sp>
      </p:grpSp>
      <p:grpSp>
        <p:nvGrpSpPr>
          <p:cNvPr id="14" name="Group 13"/>
          <p:cNvGrpSpPr/>
          <p:nvPr/>
        </p:nvGrpSpPr>
        <p:grpSpPr>
          <a:xfrm>
            <a:off x="6640700" y="1719611"/>
            <a:ext cx="1838756" cy="2033868"/>
            <a:chOff x="458721" y="4047269"/>
            <a:chExt cx="1802866" cy="2027016"/>
          </a:xfrm>
        </p:grpSpPr>
        <p:grpSp>
          <p:nvGrpSpPr>
            <p:cNvPr id="15" name="Group 14"/>
            <p:cNvGrpSpPr/>
            <p:nvPr/>
          </p:nvGrpSpPr>
          <p:grpSpPr bwMode="black">
            <a:xfrm>
              <a:off x="750550" y="4047269"/>
              <a:ext cx="1219200" cy="991873"/>
              <a:chOff x="5184775" y="225425"/>
              <a:chExt cx="1500188" cy="1220788"/>
            </a:xfrm>
            <a:solidFill>
              <a:srgbClr val="FFFFFF"/>
            </a:solidFill>
          </p:grpSpPr>
          <p:sp>
            <p:nvSpPr>
              <p:cNvPr id="1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prstClr val="white"/>
                  </a:solidFill>
                  <a:latin typeface="Calibri"/>
                </a:endParaRPr>
              </a:p>
            </p:txBody>
          </p:sp>
          <p:sp>
            <p:nvSpPr>
              <p:cNvPr id="1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prstClr val="white"/>
                  </a:solidFill>
                  <a:latin typeface="Calibri"/>
                </a:endParaRPr>
              </a:p>
            </p:txBody>
          </p:sp>
          <p:sp>
            <p:nvSpPr>
              <p:cNvPr id="1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solidFill>
                    <a:prstClr val="white"/>
                  </a:solidFill>
                  <a:latin typeface="Calibri"/>
                </a:endParaRPr>
              </a:p>
            </p:txBody>
          </p:sp>
        </p:grpSp>
        <p:sp>
          <p:nvSpPr>
            <p:cNvPr id="16" name="Rectangle 15"/>
            <p:cNvSpPr/>
            <p:nvPr/>
          </p:nvSpPr>
          <p:spPr>
            <a:xfrm>
              <a:off x="458721" y="5214610"/>
              <a:ext cx="1802866" cy="859675"/>
            </a:xfrm>
            <a:prstGeom prst="rect">
              <a:avLst/>
            </a:prstGeom>
          </p:spPr>
          <p:txBody>
            <a:bodyPr wrap="none">
              <a:spAutoFit/>
            </a:bodyPr>
            <a:lstStyle/>
            <a:p>
              <a:pPr algn="ctr"/>
              <a:r>
                <a:rPr lang="en-US" sz="2448" dirty="0">
                  <a:solidFill>
                    <a:prstClr val="white"/>
                  </a:solidFill>
                  <a:cs typeface="Segoe UI" pitchFamily="34" charset="0"/>
                </a:rPr>
                <a:t>Distributed </a:t>
              </a:r>
            </a:p>
            <a:p>
              <a:pPr algn="ctr"/>
              <a:r>
                <a:rPr lang="en-US" sz="2448" dirty="0">
                  <a:solidFill>
                    <a:prstClr val="white"/>
                  </a:solidFill>
                  <a:cs typeface="Segoe UI" pitchFamily="34" charset="0"/>
                </a:rPr>
                <a:t>Compute</a:t>
              </a:r>
            </a:p>
          </p:txBody>
        </p:sp>
      </p:grpSp>
      <p:grpSp>
        <p:nvGrpSpPr>
          <p:cNvPr id="20" name="Group 19"/>
          <p:cNvGrpSpPr/>
          <p:nvPr/>
        </p:nvGrpSpPr>
        <p:grpSpPr>
          <a:xfrm>
            <a:off x="3837561" y="1719611"/>
            <a:ext cx="2001463" cy="1960451"/>
            <a:chOff x="3369486" y="1684259"/>
            <a:chExt cx="1962397" cy="1922186"/>
          </a:xfrm>
        </p:grpSpPr>
        <p:grpSp>
          <p:nvGrpSpPr>
            <p:cNvPr id="21" name="Group 20"/>
            <p:cNvGrpSpPr/>
            <p:nvPr/>
          </p:nvGrpSpPr>
          <p:grpSpPr bwMode="black">
            <a:xfrm>
              <a:off x="3871503" y="1684259"/>
              <a:ext cx="976891" cy="1001512"/>
              <a:chOff x="8587172" y="5108012"/>
              <a:chExt cx="1184275" cy="1214438"/>
            </a:xfrm>
            <a:solidFill>
              <a:sysClr val="window" lastClr="FFFFFF"/>
            </a:solidFill>
          </p:grpSpPr>
          <p:sp>
            <p:nvSpPr>
              <p:cNvPr id="23" name="Freeform 43"/>
              <p:cNvSpPr>
                <a:spLocks noEditPoints="1"/>
              </p:cNvSpPr>
              <p:nvPr/>
            </p:nvSpPr>
            <p:spPr bwMode="black">
              <a:xfrm>
                <a:off x="8587172"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prstClr val="white"/>
                  </a:solidFill>
                  <a:latin typeface="Calibri"/>
                </a:endParaRPr>
              </a:p>
            </p:txBody>
          </p:sp>
          <p:sp>
            <p:nvSpPr>
              <p:cNvPr id="24"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632" kern="0">
                  <a:solidFill>
                    <a:prstClr val="white"/>
                  </a:solidFill>
                  <a:latin typeface="Calibri"/>
                </a:endParaRPr>
              </a:p>
            </p:txBody>
          </p:sp>
        </p:grpSp>
        <p:sp>
          <p:nvSpPr>
            <p:cNvPr id="22" name="Rectangle 21"/>
            <p:cNvSpPr/>
            <p:nvPr/>
          </p:nvSpPr>
          <p:spPr>
            <a:xfrm>
              <a:off x="3369486" y="2760701"/>
              <a:ext cx="1962397" cy="845744"/>
            </a:xfrm>
            <a:prstGeom prst="rect">
              <a:avLst/>
            </a:prstGeom>
          </p:spPr>
          <p:txBody>
            <a:bodyPr wrap="none">
              <a:spAutoFit/>
            </a:bodyPr>
            <a:lstStyle/>
            <a:p>
              <a:pPr algn="ctr" defTabSz="932597">
                <a:defRPr/>
              </a:pPr>
              <a:r>
                <a:rPr lang="en-US" sz="2448" kern="0" dirty="0">
                  <a:solidFill>
                    <a:prstClr val="white"/>
                  </a:solidFill>
                  <a:cs typeface="Segoe UI" pitchFamily="34" charset="0"/>
                </a:rPr>
                <a:t>Extract  Load</a:t>
              </a:r>
            </a:p>
            <a:p>
              <a:pPr algn="ctr" defTabSz="932597">
                <a:defRPr/>
              </a:pPr>
              <a:r>
                <a:rPr lang="en-US" sz="2448" kern="0" dirty="0">
                  <a:solidFill>
                    <a:prstClr val="white"/>
                  </a:solidFill>
                  <a:cs typeface="Segoe UI" pitchFamily="34" charset="0"/>
                </a:rPr>
                <a:t> Transform </a:t>
              </a:r>
              <a:endParaRPr lang="en-US" sz="2448" kern="0" dirty="0">
                <a:solidFill>
                  <a:prstClr val="white"/>
                </a:solidFill>
                <a:latin typeface="Calibri"/>
              </a:endParaRPr>
            </a:p>
          </p:txBody>
        </p:sp>
      </p:grpSp>
      <p:grpSp>
        <p:nvGrpSpPr>
          <p:cNvPr id="25" name="Group 24"/>
          <p:cNvGrpSpPr/>
          <p:nvPr/>
        </p:nvGrpSpPr>
        <p:grpSpPr>
          <a:xfrm>
            <a:off x="3001080" y="4373500"/>
            <a:ext cx="1779824" cy="2151723"/>
            <a:chOff x="1371600" y="4079661"/>
            <a:chExt cx="1745084" cy="2109724"/>
          </a:xfrm>
        </p:grpSpPr>
        <p:sp>
          <p:nvSpPr>
            <p:cNvPr id="26" name="Freeform 7"/>
            <p:cNvSpPr>
              <a:spLocks noEditPoints="1"/>
            </p:cNvSpPr>
            <p:nvPr/>
          </p:nvSpPr>
          <p:spPr bwMode="black">
            <a:xfrm>
              <a:off x="1853089" y="4079661"/>
              <a:ext cx="899869" cy="900906"/>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solidFill>
                  <a:prstClr val="white"/>
                </a:solidFill>
                <a:latin typeface="Calibri"/>
              </a:endParaRPr>
            </a:p>
          </p:txBody>
        </p:sp>
        <p:sp>
          <p:nvSpPr>
            <p:cNvPr id="27" name="Rectangle 26"/>
            <p:cNvSpPr/>
            <p:nvPr/>
          </p:nvSpPr>
          <p:spPr>
            <a:xfrm>
              <a:off x="1371600" y="5218093"/>
              <a:ext cx="1745084" cy="971292"/>
            </a:xfrm>
            <a:prstGeom prst="rect">
              <a:avLst/>
            </a:prstGeom>
          </p:spPr>
          <p:txBody>
            <a:bodyPr wrap="square">
              <a:spAutoFit/>
            </a:bodyPr>
            <a:lstStyle/>
            <a:p>
              <a:pPr algn="ctr"/>
              <a:r>
                <a:rPr lang="en-US" sz="2856" dirty="0">
                  <a:solidFill>
                    <a:prstClr val="white"/>
                  </a:solidFill>
                  <a:cs typeface="Segoe UI" pitchFamily="34" charset="0"/>
                </a:rPr>
                <a:t>Predictive Analysis</a:t>
              </a:r>
            </a:p>
          </p:txBody>
        </p:sp>
      </p:grpSp>
    </p:spTree>
    <p:extLst>
      <p:ext uri="{BB962C8B-B14F-4D97-AF65-F5344CB8AC3E}">
        <p14:creationId xmlns:p14="http://schemas.microsoft.com/office/powerpoint/2010/main" val="38310157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Big Data Algorithms</a:t>
            </a:r>
            <a:endParaRPr lang="en-US" dirty="0"/>
          </a:p>
        </p:txBody>
      </p:sp>
      <p:sp>
        <p:nvSpPr>
          <p:cNvPr id="3" name="Rectangle 2"/>
          <p:cNvSpPr/>
          <p:nvPr>
            <p:custDataLst>
              <p:tags r:id="rId1"/>
            </p:custDataLst>
          </p:nvPr>
        </p:nvSpPr>
        <p:spPr bwMode="auto">
          <a:xfrm>
            <a:off x="8181625" y="3920831"/>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Mining Social-Network Graphs</a:t>
            </a:r>
          </a:p>
        </p:txBody>
      </p:sp>
      <p:sp>
        <p:nvSpPr>
          <p:cNvPr id="4" name="Rectangle 3"/>
          <p:cNvSpPr/>
          <p:nvPr>
            <p:custDataLst>
              <p:tags r:id="rId2"/>
            </p:custDataLst>
          </p:nvPr>
        </p:nvSpPr>
        <p:spPr bwMode="auto">
          <a:xfrm>
            <a:off x="1479603" y="1709165"/>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122" dirty="0">
                <a:gradFill flip="none" rotWithShape="1">
                  <a:gsLst>
                    <a:gs pos="0">
                      <a:srgbClr val="FFFFFF"/>
                    </a:gs>
                    <a:gs pos="100000">
                      <a:srgbClr val="FFFFFF"/>
                    </a:gs>
                  </a:gsLst>
                  <a:lin ang="5400000" scaled="0"/>
                  <a:tileRect/>
                </a:gradFill>
              </a:rPr>
              <a:t>Finding Similar Items</a:t>
            </a:r>
          </a:p>
        </p:txBody>
      </p:sp>
      <p:sp>
        <p:nvSpPr>
          <p:cNvPr id="5" name="Rectangle 4"/>
          <p:cNvSpPr/>
          <p:nvPr>
            <p:custDataLst>
              <p:tags r:id="rId3"/>
            </p:custDataLst>
          </p:nvPr>
        </p:nvSpPr>
        <p:spPr bwMode="auto">
          <a:xfrm>
            <a:off x="3708888" y="1709165"/>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Mining Data Streams</a:t>
            </a:r>
          </a:p>
        </p:txBody>
      </p:sp>
      <p:sp>
        <p:nvSpPr>
          <p:cNvPr id="6" name="Rectangle 5"/>
          <p:cNvSpPr/>
          <p:nvPr>
            <p:custDataLst>
              <p:tags r:id="rId4"/>
            </p:custDataLst>
          </p:nvPr>
        </p:nvSpPr>
        <p:spPr bwMode="auto">
          <a:xfrm>
            <a:off x="8181625" y="1709165"/>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Frequent Item Sets</a:t>
            </a:r>
          </a:p>
        </p:txBody>
      </p:sp>
      <p:sp>
        <p:nvSpPr>
          <p:cNvPr id="7" name="Rectangle 6"/>
          <p:cNvSpPr/>
          <p:nvPr>
            <p:custDataLst>
              <p:tags r:id="rId5"/>
            </p:custDataLst>
          </p:nvPr>
        </p:nvSpPr>
        <p:spPr bwMode="auto">
          <a:xfrm>
            <a:off x="3708888" y="3920831"/>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Advertising on the Web</a:t>
            </a:r>
          </a:p>
        </p:txBody>
      </p:sp>
      <p:sp>
        <p:nvSpPr>
          <p:cNvPr id="8" name="Rectangle 7"/>
          <p:cNvSpPr/>
          <p:nvPr>
            <p:custDataLst>
              <p:tags r:id="rId6"/>
            </p:custDataLst>
          </p:nvPr>
        </p:nvSpPr>
        <p:spPr bwMode="auto">
          <a:xfrm>
            <a:off x="5952340" y="1709165"/>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Link Analysis</a:t>
            </a:r>
          </a:p>
        </p:txBody>
      </p:sp>
      <p:sp>
        <p:nvSpPr>
          <p:cNvPr id="9" name="Rectangle 8"/>
          <p:cNvSpPr/>
          <p:nvPr>
            <p:custDataLst>
              <p:tags r:id="rId7"/>
            </p:custDataLst>
          </p:nvPr>
        </p:nvSpPr>
        <p:spPr bwMode="auto">
          <a:xfrm>
            <a:off x="5952340" y="3920831"/>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428" dirty="0">
                <a:gradFill flip="none" rotWithShape="1">
                  <a:gsLst>
                    <a:gs pos="0">
                      <a:srgbClr val="FFFFFF"/>
                    </a:gs>
                    <a:gs pos="100000">
                      <a:srgbClr val="FFFFFF"/>
                    </a:gs>
                  </a:gsLst>
                  <a:lin ang="5400000" scaled="0"/>
                  <a:tileRect/>
                </a:gradFill>
              </a:rPr>
              <a:t>Recommendation Systems</a:t>
            </a:r>
          </a:p>
        </p:txBody>
      </p:sp>
      <p:sp>
        <p:nvSpPr>
          <p:cNvPr id="10" name="Rectangle 9"/>
          <p:cNvSpPr/>
          <p:nvPr>
            <p:custDataLst>
              <p:tags r:id="rId8"/>
            </p:custDataLst>
          </p:nvPr>
        </p:nvSpPr>
        <p:spPr bwMode="auto">
          <a:xfrm>
            <a:off x="1479603" y="3920831"/>
            <a:ext cx="2103099" cy="20864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Clustering</a:t>
            </a:r>
          </a:p>
        </p:txBody>
      </p:sp>
      <p:pic>
        <p:nvPicPr>
          <p:cNvPr id="11" name="Picture 10" descr="\\MAGNUM\Projects\Microsoft\Cloud Power FY12\Design\Icons\PNGs\Pooled.png"/>
          <p:cNvPicPr>
            <a:picLocks noChangeAspect="1" noChangeArrowheads="1"/>
          </p:cNvPicPr>
          <p:nvPr/>
        </p:nvPicPr>
        <p:blipFill>
          <a:blip r:embed="rId10" cstate="print">
            <a:lum bright="100000"/>
          </a:blip>
          <a:stretch>
            <a:fillRect/>
          </a:stretch>
        </p:blipFill>
        <p:spPr bwMode="auto">
          <a:xfrm>
            <a:off x="6258907" y="4143254"/>
            <a:ext cx="1379730" cy="1368825"/>
          </a:xfrm>
          <a:prstGeom prst="rect">
            <a:avLst/>
          </a:prstGeom>
          <a:noFill/>
        </p:spPr>
      </p:pic>
      <p:sp>
        <p:nvSpPr>
          <p:cNvPr id="12" name="Freeform 73"/>
          <p:cNvSpPr>
            <a:spLocks noEditPoints="1"/>
          </p:cNvSpPr>
          <p:nvPr/>
        </p:nvSpPr>
        <p:spPr bwMode="black">
          <a:xfrm>
            <a:off x="2023700" y="4444471"/>
            <a:ext cx="990877" cy="82990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grpSp>
        <p:nvGrpSpPr>
          <p:cNvPr id="13" name="Group 12"/>
          <p:cNvGrpSpPr/>
          <p:nvPr/>
        </p:nvGrpSpPr>
        <p:grpSpPr bwMode="black">
          <a:xfrm>
            <a:off x="8846527" y="4441369"/>
            <a:ext cx="773293" cy="591567"/>
            <a:chOff x="6673850" y="4338638"/>
            <a:chExt cx="1403351" cy="1082675"/>
          </a:xfrm>
          <a:solidFill>
            <a:srgbClr val="FFFFFF"/>
          </a:solidFill>
        </p:grpSpPr>
        <p:sp>
          <p:nvSpPr>
            <p:cNvPr id="14"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15"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16"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17"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18"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19"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20"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21"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22"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23"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sp>
          <p:nvSpPr>
            <p:cNvPr id="24"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632"/>
            </a:p>
          </p:txBody>
        </p:sp>
      </p:grpSp>
      <p:pic>
        <p:nvPicPr>
          <p:cNvPr id="25" name="Picture 8" descr="\\MAGNUM\Projects\Microsoft\Cloud Power FY12\Design\Icons\PNGs\Cross Platform.png"/>
          <p:cNvPicPr>
            <a:picLocks noChangeAspect="1" noChangeArrowheads="1"/>
          </p:cNvPicPr>
          <p:nvPr/>
        </p:nvPicPr>
        <p:blipFill>
          <a:blip r:embed="rId11" cstate="print">
            <a:lum bright="100000"/>
          </a:blip>
          <a:srcRect/>
          <a:stretch>
            <a:fillRect/>
          </a:stretch>
        </p:blipFill>
        <p:spPr bwMode="auto">
          <a:xfrm>
            <a:off x="1540769" y="1895150"/>
            <a:ext cx="1973435" cy="1630745"/>
          </a:xfrm>
          <a:prstGeom prst="rect">
            <a:avLst/>
          </a:prstGeom>
        </p:spPr>
        <p:style>
          <a:lnRef idx="2">
            <a:schemeClr val="accent1">
              <a:shade val="50000"/>
            </a:schemeClr>
          </a:lnRef>
          <a:fillRef idx="1">
            <a:schemeClr val="accent1"/>
          </a:fillRef>
          <a:effectRef idx="0">
            <a:schemeClr val="accent1"/>
          </a:effectRef>
          <a:fontRef idx="minor">
            <a:schemeClr val="lt1"/>
          </a:fontRef>
        </p:style>
      </p:pic>
      <p:pic>
        <p:nvPicPr>
          <p:cNvPr id="26" name="Picture 4" descr="\\MAGNUM\Projects\Microsoft\Cloud Power FY12\Design\Icons\PNGs\IT_guy.png"/>
          <p:cNvPicPr>
            <a:picLocks noChangeAspect="1" noChangeArrowheads="1"/>
          </p:cNvPicPr>
          <p:nvPr/>
        </p:nvPicPr>
        <p:blipFill>
          <a:blip r:embed="rId12" cstate="print">
            <a:lum bright="100000"/>
          </a:blip>
          <a:stretch>
            <a:fillRect/>
          </a:stretch>
        </p:blipFill>
        <p:spPr bwMode="auto">
          <a:xfrm>
            <a:off x="6210583" y="1906892"/>
            <a:ext cx="1428054" cy="1416768"/>
          </a:xfrm>
          <a:prstGeom prst="rect">
            <a:avLst/>
          </a:prstGeom>
          <a:noFill/>
        </p:spPr>
      </p:pic>
      <p:sp>
        <p:nvSpPr>
          <p:cNvPr id="27" name="Freeform 81"/>
          <p:cNvSpPr>
            <a:spLocks noEditPoints="1"/>
          </p:cNvSpPr>
          <p:nvPr/>
        </p:nvSpPr>
        <p:spPr bwMode="black">
          <a:xfrm>
            <a:off x="4205827" y="2267688"/>
            <a:ext cx="1052294" cy="737851"/>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r>
              <a:rPr lang="en-US" sz="1632" dirty="0"/>
              <a:t>c</a:t>
            </a:r>
          </a:p>
        </p:txBody>
      </p:sp>
      <p:sp>
        <p:nvSpPr>
          <p:cNvPr id="28" name="Freeform 7"/>
          <p:cNvSpPr>
            <a:spLocks noChangeAspect="1" noEditPoints="1"/>
          </p:cNvSpPr>
          <p:nvPr/>
        </p:nvSpPr>
        <p:spPr bwMode="black">
          <a:xfrm>
            <a:off x="4074490" y="4318872"/>
            <a:ext cx="1306218" cy="81834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pic>
        <p:nvPicPr>
          <p:cNvPr id="29" name="Picture 28"/>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100000" contrast="100000"/>
                    </a14:imgEffect>
                  </a14:imgLayer>
                </a14:imgProps>
              </a:ext>
              <a:ext uri="{28A0092B-C50C-407E-A947-70E740481C1C}">
                <a14:useLocalDpi xmlns:a14="http://schemas.microsoft.com/office/drawing/2010/main" val="0"/>
              </a:ext>
            </a:extLst>
          </a:blip>
          <a:srcRect t="-1" r="-8959" b="-23366"/>
          <a:stretch/>
        </p:blipFill>
        <p:spPr>
          <a:xfrm>
            <a:off x="4444757" y="4449810"/>
            <a:ext cx="643627" cy="605910"/>
          </a:xfrm>
          <a:prstGeom prst="rect">
            <a:avLst/>
          </a:prstGeom>
        </p:spPr>
      </p:pic>
      <p:pic>
        <p:nvPicPr>
          <p:cNvPr id="30" name="Picture 2" descr="\\MAGNUM\Projects\Microsoft\Cloud Power FY12\Design\ICONS_PNG\Devices.png"/>
          <p:cNvPicPr>
            <a:picLocks noChangeAspect="1" noChangeArrowheads="1"/>
          </p:cNvPicPr>
          <p:nvPr/>
        </p:nvPicPr>
        <p:blipFill>
          <a:blip r:embed="rId15" cstate="print">
            <a:lum bright="100000"/>
          </a:blip>
          <a:srcRect/>
          <a:stretch>
            <a:fillRect/>
          </a:stretch>
        </p:blipFill>
        <p:spPr bwMode="auto">
          <a:xfrm>
            <a:off x="8570991" y="1906892"/>
            <a:ext cx="1161658" cy="1152478"/>
          </a:xfrm>
          <a:prstGeom prst="rect">
            <a:avLst/>
          </a:prstGeom>
          <a:noFill/>
        </p:spPr>
      </p:pic>
    </p:spTree>
    <p:extLst>
      <p:ext uri="{BB962C8B-B14F-4D97-AF65-F5344CB8AC3E}">
        <p14:creationId xmlns:p14="http://schemas.microsoft.com/office/powerpoint/2010/main" val="379119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strVal val="#ppt_x"/>
                                          </p:val>
                                        </p:tav>
                                        <p:tav tm="100000">
                                          <p:val>
                                            <p:strVal val="#ppt_x"/>
                                          </p:val>
                                        </p:tav>
                                      </p:tavLst>
                                    </p:anim>
                                    <p:anim calcmode="lin" valueType="num">
                                      <p:cBhvr>
                                        <p:cTn id="3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1000"/>
                                        <p:tgtEl>
                                          <p:spTgt spid="10"/>
                                        </p:tgtEl>
                                      </p:cBhvr>
                                    </p:animEffect>
                                    <p:anim calcmode="lin" valueType="num">
                                      <p:cBhvr>
                                        <p:cTn id="56" dur="1000" fill="hold"/>
                                        <p:tgtEl>
                                          <p:spTgt spid="10"/>
                                        </p:tgtEl>
                                        <p:attrNameLst>
                                          <p:attrName>ppt_x</p:attrName>
                                        </p:attrNameLst>
                                      </p:cBhvr>
                                      <p:tavLst>
                                        <p:tav tm="0">
                                          <p:val>
                                            <p:strVal val="#ppt_x"/>
                                          </p:val>
                                        </p:tav>
                                        <p:tav tm="100000">
                                          <p:val>
                                            <p:strVal val="#ppt_x"/>
                                          </p:val>
                                        </p:tav>
                                      </p:tavLst>
                                    </p:anim>
                                    <p:anim calcmode="lin" valueType="num">
                                      <p:cBhvr>
                                        <p:cTn id="57" dur="1000" fill="hold"/>
                                        <p:tgtEl>
                                          <p:spTgt spid="1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1000"/>
                                        <p:tgtEl>
                                          <p:spTgt spid="29"/>
                                        </p:tgtEl>
                                      </p:cBhvr>
                                    </p:animEffect>
                                    <p:anim calcmode="lin" valueType="num">
                                      <p:cBhvr>
                                        <p:cTn id="78" dur="1000" fill="hold"/>
                                        <p:tgtEl>
                                          <p:spTgt spid="29"/>
                                        </p:tgtEl>
                                        <p:attrNameLst>
                                          <p:attrName>ppt_x</p:attrName>
                                        </p:attrNameLst>
                                      </p:cBhvr>
                                      <p:tavLst>
                                        <p:tav tm="0">
                                          <p:val>
                                            <p:strVal val="#ppt_x"/>
                                          </p:val>
                                        </p:tav>
                                        <p:tav tm="100000">
                                          <p:val>
                                            <p:strVal val="#ppt_x"/>
                                          </p:val>
                                        </p:tav>
                                      </p:tavLst>
                                    </p:anim>
                                    <p:anim calcmode="lin" valueType="num">
                                      <p:cBhvr>
                                        <p:cTn id="7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9"/>
                                        </p:tgtEl>
                                        <p:attrNameLst>
                                          <p:attrName>style.visibility</p:attrName>
                                        </p:attrNameLst>
                                      </p:cBhvr>
                                      <p:to>
                                        <p:strVal val="visible"/>
                                      </p:to>
                                    </p:set>
                                    <p:animEffect transition="in" filter="fade">
                                      <p:cBhvr>
                                        <p:cTn id="84" dur="1000"/>
                                        <p:tgtEl>
                                          <p:spTgt spid="9"/>
                                        </p:tgtEl>
                                      </p:cBhvr>
                                    </p:animEffect>
                                    <p:anim calcmode="lin" valueType="num">
                                      <p:cBhvr>
                                        <p:cTn id="85" dur="1000" fill="hold"/>
                                        <p:tgtEl>
                                          <p:spTgt spid="9"/>
                                        </p:tgtEl>
                                        <p:attrNameLst>
                                          <p:attrName>ppt_x</p:attrName>
                                        </p:attrNameLst>
                                      </p:cBhvr>
                                      <p:tavLst>
                                        <p:tav tm="0">
                                          <p:val>
                                            <p:strVal val="#ppt_x"/>
                                          </p:val>
                                        </p:tav>
                                        <p:tav tm="100000">
                                          <p:val>
                                            <p:strVal val="#ppt_x"/>
                                          </p:val>
                                        </p:tav>
                                      </p:tavLst>
                                    </p:anim>
                                    <p:anim calcmode="lin" valueType="num">
                                      <p:cBhvr>
                                        <p:cTn id="86" dur="1000" fill="hold"/>
                                        <p:tgtEl>
                                          <p:spTgt spid="9"/>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1000"/>
                                        <p:tgtEl>
                                          <p:spTgt spid="11"/>
                                        </p:tgtEl>
                                      </p:cBhvr>
                                    </p:animEffect>
                                    <p:anim calcmode="lin" valueType="num">
                                      <p:cBhvr>
                                        <p:cTn id="90" dur="1000" fill="hold"/>
                                        <p:tgtEl>
                                          <p:spTgt spid="11"/>
                                        </p:tgtEl>
                                        <p:attrNameLst>
                                          <p:attrName>ppt_x</p:attrName>
                                        </p:attrNameLst>
                                      </p:cBhvr>
                                      <p:tavLst>
                                        <p:tav tm="0">
                                          <p:val>
                                            <p:strVal val="#ppt_x"/>
                                          </p:val>
                                        </p:tav>
                                        <p:tav tm="100000">
                                          <p:val>
                                            <p:strVal val="#ppt_x"/>
                                          </p:val>
                                        </p:tav>
                                      </p:tavLst>
                                    </p:anim>
                                    <p:anim calcmode="lin" valueType="num">
                                      <p:cBhvr>
                                        <p:cTn id="9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1000"/>
                                        <p:tgtEl>
                                          <p:spTgt spid="3"/>
                                        </p:tgtEl>
                                      </p:cBhvr>
                                    </p:animEffect>
                                    <p:anim calcmode="lin" valueType="num">
                                      <p:cBhvr>
                                        <p:cTn id="97" dur="1000" fill="hold"/>
                                        <p:tgtEl>
                                          <p:spTgt spid="3"/>
                                        </p:tgtEl>
                                        <p:attrNameLst>
                                          <p:attrName>ppt_x</p:attrName>
                                        </p:attrNameLst>
                                      </p:cBhvr>
                                      <p:tavLst>
                                        <p:tav tm="0">
                                          <p:val>
                                            <p:strVal val="#ppt_x"/>
                                          </p:val>
                                        </p:tav>
                                        <p:tav tm="100000">
                                          <p:val>
                                            <p:strVal val="#ppt_x"/>
                                          </p:val>
                                        </p:tav>
                                      </p:tavLst>
                                    </p:anim>
                                    <p:anim calcmode="lin" valueType="num">
                                      <p:cBhvr>
                                        <p:cTn id="98" dur="1000" fill="hold"/>
                                        <p:tgtEl>
                                          <p:spTgt spid="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1000"/>
                                        <p:tgtEl>
                                          <p:spTgt spid="13"/>
                                        </p:tgtEl>
                                      </p:cBhvr>
                                    </p:animEffect>
                                    <p:anim calcmode="lin" valueType="num">
                                      <p:cBhvr>
                                        <p:cTn id="102" dur="1000" fill="hold"/>
                                        <p:tgtEl>
                                          <p:spTgt spid="13"/>
                                        </p:tgtEl>
                                        <p:attrNameLst>
                                          <p:attrName>ppt_x</p:attrName>
                                        </p:attrNameLst>
                                      </p:cBhvr>
                                      <p:tavLst>
                                        <p:tav tm="0">
                                          <p:val>
                                            <p:strVal val="#ppt_x"/>
                                          </p:val>
                                        </p:tav>
                                        <p:tav tm="100000">
                                          <p:val>
                                            <p:strVal val="#ppt_x"/>
                                          </p:val>
                                        </p:tav>
                                      </p:tavLst>
                                    </p:anim>
                                    <p:anim calcmode="lin" valueType="num">
                                      <p:cBhvr>
                                        <p:cTn id="10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2"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Big Data Algorithms</a:t>
            </a:r>
            <a:br>
              <a:rPr lang="en-US" dirty="0"/>
            </a:br>
            <a:r>
              <a:rPr lang="en-US" sz="4080" dirty="0">
                <a:solidFill>
                  <a:schemeClr val="accent1"/>
                </a:solidFill>
              </a:rPr>
              <a:t>Data Mining Streams</a:t>
            </a:r>
            <a:endParaRPr lang="en-US" dirty="0"/>
          </a:p>
        </p:txBody>
      </p:sp>
      <p:sp>
        <p:nvSpPr>
          <p:cNvPr id="25" name="Rectangle 24"/>
          <p:cNvSpPr/>
          <p:nvPr>
            <p:custDataLst>
              <p:tags r:id="rId1"/>
            </p:custDataLst>
          </p:nvPr>
        </p:nvSpPr>
        <p:spPr bwMode="auto">
          <a:xfrm>
            <a:off x="7612371" y="4357195"/>
            <a:ext cx="2274755" cy="225059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Internet and Web Traffic</a:t>
            </a:r>
          </a:p>
        </p:txBody>
      </p:sp>
      <p:sp>
        <p:nvSpPr>
          <p:cNvPr id="22" name="Rectangle 21"/>
          <p:cNvSpPr/>
          <p:nvPr>
            <p:custDataLst>
              <p:tags r:id="rId2"/>
            </p:custDataLst>
          </p:nvPr>
        </p:nvSpPr>
        <p:spPr bwMode="auto">
          <a:xfrm>
            <a:off x="2737166" y="1975287"/>
            <a:ext cx="2274755" cy="463621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776" tIns="95851" rIns="143776" bIns="95851" numCol="1" rtlCol="0" anchor="b" anchorCtr="0" compatLnSpc="1">
            <a:prstTxWarp prst="textNoShape">
              <a:avLst/>
            </a:prstTxWarp>
          </a:bodyPr>
          <a:lstStyle/>
          <a:p>
            <a:pPr defTabSz="951028" fontAlgn="base">
              <a:spcBef>
                <a:spcPct val="0"/>
              </a:spcBef>
              <a:spcAft>
                <a:spcPct val="0"/>
              </a:spcAft>
            </a:pPr>
            <a:endParaRPr lang="en-US" sz="3060" dirty="0">
              <a:gradFill flip="none" rotWithShape="1">
                <a:gsLst>
                  <a:gs pos="0">
                    <a:srgbClr val="FFFFFF"/>
                  </a:gs>
                  <a:gs pos="100000">
                    <a:srgbClr val="FFFFFF"/>
                  </a:gs>
                </a:gsLst>
                <a:lin ang="5400000" scaled="0"/>
                <a:tileRect/>
              </a:gradFill>
            </a:endParaRPr>
          </a:p>
        </p:txBody>
      </p:sp>
      <p:sp>
        <p:nvSpPr>
          <p:cNvPr id="23" name="Rectangle 22"/>
          <p:cNvSpPr/>
          <p:nvPr>
            <p:custDataLst>
              <p:tags r:id="rId3"/>
            </p:custDataLst>
          </p:nvPr>
        </p:nvSpPr>
        <p:spPr bwMode="auto">
          <a:xfrm>
            <a:off x="5148407" y="1975287"/>
            <a:ext cx="2274755" cy="225059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Sensor Data</a:t>
            </a:r>
          </a:p>
        </p:txBody>
      </p:sp>
      <p:sp>
        <p:nvSpPr>
          <p:cNvPr id="24" name="Rectangle 23"/>
          <p:cNvSpPr/>
          <p:nvPr>
            <p:custDataLst>
              <p:tags r:id="rId4"/>
            </p:custDataLst>
          </p:nvPr>
        </p:nvSpPr>
        <p:spPr bwMode="auto">
          <a:xfrm>
            <a:off x="5148407" y="4360913"/>
            <a:ext cx="2274755" cy="2250591"/>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Images Data</a:t>
            </a:r>
          </a:p>
        </p:txBody>
      </p:sp>
      <p:grpSp>
        <p:nvGrpSpPr>
          <p:cNvPr id="7" name="Group 6"/>
          <p:cNvGrpSpPr/>
          <p:nvPr/>
        </p:nvGrpSpPr>
        <p:grpSpPr>
          <a:xfrm>
            <a:off x="5321090" y="2741150"/>
            <a:ext cx="1739559" cy="718864"/>
            <a:chOff x="7602812" y="4110864"/>
            <a:chExt cx="1208329" cy="402878"/>
          </a:xfrm>
        </p:grpSpPr>
        <p:grpSp>
          <p:nvGrpSpPr>
            <p:cNvPr id="8" name="Group 7"/>
            <p:cNvGrpSpPr/>
            <p:nvPr/>
          </p:nvGrpSpPr>
          <p:grpSpPr bwMode="black">
            <a:xfrm>
              <a:off x="7602812" y="4110864"/>
              <a:ext cx="408356" cy="402878"/>
              <a:chOff x="2916435" y="3914152"/>
              <a:chExt cx="930763" cy="918513"/>
            </a:xfrm>
          </p:grpSpPr>
          <p:pic>
            <p:nvPicPr>
              <p:cNvPr id="11" name="Picture 10"/>
              <p:cNvPicPr>
                <a:picLocks noChangeAspect="1"/>
              </p:cNvPicPr>
              <p:nvPr/>
            </p:nvPicPr>
            <p:blipFill>
              <a:blip r:embed="rId7" cstate="print">
                <a:lum/>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12"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3260" tIns="46630" rIns="93260" bIns="46630" numCol="1" anchor="t" anchorCtr="0" compatLnSpc="1">
                <a:prstTxWarp prst="textNoShape">
                  <a:avLst/>
                </a:prstTxWarp>
              </a:bodyPr>
              <a:lstStyle/>
              <a:p>
                <a:endParaRPr lang="en-US" sz="918" dirty="0">
                  <a:solidFill>
                    <a:srgbClr val="FFFFFF"/>
                  </a:solidFill>
                </a:endParaRPr>
              </a:p>
            </p:txBody>
          </p:sp>
        </p:grpSp>
        <p:sp>
          <p:nvSpPr>
            <p:cNvPr id="9" name="Freeform 8"/>
            <p:cNvSpPr>
              <a:spLocks noEditPoints="1"/>
            </p:cNvSpPr>
            <p:nvPr/>
          </p:nvSpPr>
          <p:spPr bwMode="black">
            <a:xfrm>
              <a:off x="8068980" y="4117422"/>
              <a:ext cx="508115" cy="35326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3943" tIns="41972" rIns="83943" bIns="41972" numCol="1" anchor="t" anchorCtr="0" compatLnSpc="1">
              <a:prstTxWarp prst="textNoShape">
                <a:avLst/>
              </a:prstTxWarp>
            </a:bodyPr>
            <a:lstStyle/>
            <a:p>
              <a:endParaRPr lang="en-US" sz="918" dirty="0">
                <a:solidFill>
                  <a:srgbClr val="FFFFFF"/>
                </a:solidFill>
              </a:endParaRPr>
            </a:p>
          </p:txBody>
        </p:sp>
        <p:pic>
          <p:nvPicPr>
            <p:cNvPr id="10" name="Picture 9"/>
            <p:cNvPicPr>
              <a:picLocks noChangeAspect="1"/>
            </p:cNvPicPr>
            <p:nvPr/>
          </p:nvPicPr>
          <p:blipFill>
            <a:blip r:embed="rId9" cstate="print">
              <a:lum/>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8627226" y="4117421"/>
              <a:ext cx="183915" cy="353259"/>
            </a:xfrm>
            <a:prstGeom prst="rect">
              <a:avLst/>
            </a:prstGeom>
          </p:spPr>
        </p:pic>
      </p:grpSp>
      <p:pic>
        <p:nvPicPr>
          <p:cNvPr id="13" name="Picture 7" descr="\\MAGNUM\Projects\Microsoft\Cloud Power FY12\Design\ICONS_PNG\Instant_online_access.png"/>
          <p:cNvPicPr>
            <a:picLocks noChangeAspect="1" noChangeArrowheads="1"/>
          </p:cNvPicPr>
          <p:nvPr/>
        </p:nvPicPr>
        <p:blipFill>
          <a:blip r:embed="rId11" cstate="print">
            <a:lum bright="100000"/>
          </a:blip>
          <a:stretch>
            <a:fillRect/>
          </a:stretch>
        </p:blipFill>
        <p:spPr bwMode="auto">
          <a:xfrm>
            <a:off x="7851589" y="4528683"/>
            <a:ext cx="1736069" cy="17171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nvGrpSpPr>
          <p:cNvPr id="15" name="Group 14"/>
          <p:cNvGrpSpPr/>
          <p:nvPr/>
        </p:nvGrpSpPr>
        <p:grpSpPr bwMode="black">
          <a:xfrm>
            <a:off x="5821600" y="4935024"/>
            <a:ext cx="1072710" cy="957930"/>
            <a:chOff x="3358790" y="376388"/>
            <a:chExt cx="1516063" cy="1195388"/>
          </a:xfrm>
          <a:solidFill>
            <a:schemeClr val="tx1"/>
          </a:solidFill>
        </p:grpSpPr>
        <p:sp>
          <p:nvSpPr>
            <p:cNvPr id="16"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sp>
          <p:nvSpPr>
            <p:cNvPr id="17"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sp>
          <p:nvSpPr>
            <p:cNvPr id="18"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sp>
          <p:nvSpPr>
            <p:cNvPr id="19"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sp>
          <p:nvSpPr>
            <p:cNvPr id="20" name="Oval 30"/>
            <p:cNvSpPr>
              <a:spLocks noChangeArrowheads="1"/>
            </p:cNvSpPr>
            <p:nvPr/>
          </p:nvSpPr>
          <p:spPr bwMode="black">
            <a:xfrm>
              <a:off x="3647715" y="930426"/>
              <a:ext cx="239713" cy="239713"/>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sp>
          <p:nvSpPr>
            <p:cNvPr id="21" name="Oval 31"/>
            <p:cNvSpPr>
              <a:spLocks noChangeArrowheads="1"/>
            </p:cNvSpPr>
            <p:nvPr/>
          </p:nvSpPr>
          <p:spPr bwMode="black">
            <a:xfrm>
              <a:off x="3933465" y="1020913"/>
              <a:ext cx="182563" cy="179388"/>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918" spc="-124" dirty="0">
                <a:solidFill>
                  <a:schemeClr val="tx1">
                    <a:lumMod val="50000"/>
                  </a:schemeClr>
                </a:solidFill>
                <a:latin typeface="Segoe Light" pitchFamily="34" charset="0"/>
              </a:endParaRPr>
            </a:p>
          </p:txBody>
        </p:sp>
      </p:grpSp>
      <p:sp>
        <p:nvSpPr>
          <p:cNvPr id="5" name="Freeform 81"/>
          <p:cNvSpPr>
            <a:spLocks noEditPoints="1"/>
          </p:cNvSpPr>
          <p:nvPr/>
        </p:nvSpPr>
        <p:spPr bwMode="black">
          <a:xfrm>
            <a:off x="3051659" y="3488758"/>
            <a:ext cx="1586271" cy="127607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220851280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custDataLst>
              <p:tags r:id="rId1"/>
            </p:custDataLst>
          </p:nvPr>
        </p:nvSpPr>
        <p:spPr bwMode="auto">
          <a:xfrm>
            <a:off x="6405082" y="3100582"/>
            <a:ext cx="3201938" cy="1554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Collaborative Filtering</a:t>
            </a:r>
          </a:p>
        </p:txBody>
      </p:sp>
      <p:sp>
        <p:nvSpPr>
          <p:cNvPr id="11" name="Rectangle 10"/>
          <p:cNvSpPr/>
          <p:nvPr>
            <p:custDataLst>
              <p:tags r:id="rId2"/>
            </p:custDataLst>
          </p:nvPr>
        </p:nvSpPr>
        <p:spPr bwMode="auto">
          <a:xfrm>
            <a:off x="2913220" y="3100582"/>
            <a:ext cx="3201938" cy="1554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Similar Web Pages</a:t>
            </a:r>
          </a:p>
        </p:txBody>
      </p:sp>
      <p:sp>
        <p:nvSpPr>
          <p:cNvPr id="2" name="Title 1"/>
          <p:cNvSpPr>
            <a:spLocks noGrp="1"/>
          </p:cNvSpPr>
          <p:nvPr>
            <p:ph type="title"/>
          </p:nvPr>
        </p:nvSpPr>
        <p:spPr/>
        <p:txBody>
          <a:bodyPr/>
          <a:lstStyle/>
          <a:p>
            <a:r>
              <a:rPr lang="en-US" dirty="0"/>
              <a:t>Common Big Data Algorithms</a:t>
            </a:r>
            <a:br>
              <a:rPr lang="en-US" dirty="0"/>
            </a:br>
            <a:r>
              <a:rPr lang="en-US" sz="4080" dirty="0">
                <a:solidFill>
                  <a:schemeClr val="accent1"/>
                </a:solidFill>
              </a:rPr>
              <a:t>Finding Similar or Complimentary Items</a:t>
            </a:r>
            <a:r>
              <a:rPr lang="en-US" dirty="0"/>
              <a:t/>
            </a:r>
            <a:br>
              <a:rPr lang="en-US" dirty="0"/>
            </a:br>
            <a:endParaRPr lang="en-US" dirty="0"/>
          </a:p>
        </p:txBody>
      </p:sp>
      <p:pic>
        <p:nvPicPr>
          <p:cNvPr id="5" name="Picture 5" descr="C:\Users\v-junyo\Dropbox\ZumTeam\Team_Resources\Design inspirations\Metro_Style_Icons\app_6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3429572" y="3554439"/>
            <a:ext cx="646457" cy="646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v-junyo\Dropbox\ZumTeam\Team_Resources\Design inspirations\Metro_Style_Icons\app_6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flipH="1">
            <a:off x="4920537" y="3560860"/>
            <a:ext cx="640038" cy="64020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4243736" y="3877752"/>
            <a:ext cx="53597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49" descr="C:\Users\sakuu\Documents\Ballmer MGX 2011\Tile Icons\Promote Ad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black">
          <a:xfrm>
            <a:off x="6959666" y="3233813"/>
            <a:ext cx="746822" cy="11920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MAGNUM\Projects\Microsoft\Cloud Power FY12\Design\ICONS_PNG\User.png"/>
          <p:cNvPicPr>
            <a:picLocks noChangeAspect="1" noChangeArrowheads="1"/>
          </p:cNvPicPr>
          <p:nvPr/>
        </p:nvPicPr>
        <p:blipFill>
          <a:blip r:embed="rId7" cstate="print">
            <a:lum bright="100000"/>
          </a:blip>
          <a:srcRect/>
          <a:stretch>
            <a:fillRect/>
          </a:stretch>
        </p:blipFill>
        <p:spPr bwMode="auto">
          <a:xfrm>
            <a:off x="8261072" y="3814666"/>
            <a:ext cx="730360" cy="730360"/>
          </a:xfrm>
          <a:prstGeom prst="rect">
            <a:avLst/>
          </a:prstGeom>
          <a:noFill/>
        </p:spPr>
      </p:pic>
      <p:pic>
        <p:nvPicPr>
          <p:cNvPr id="18" name="Picture 3" descr="\\MAGNUM\Projects\Microsoft\Cloud Power FY12\Design\ICONS_PNG\User.png"/>
          <p:cNvPicPr>
            <a:picLocks noChangeAspect="1" noChangeArrowheads="1"/>
          </p:cNvPicPr>
          <p:nvPr/>
        </p:nvPicPr>
        <p:blipFill>
          <a:blip r:embed="rId7" cstate="print">
            <a:lum bright="100000"/>
          </a:blip>
          <a:srcRect/>
          <a:stretch>
            <a:fillRect/>
          </a:stretch>
        </p:blipFill>
        <p:spPr bwMode="auto">
          <a:xfrm>
            <a:off x="8261072" y="3215657"/>
            <a:ext cx="730360" cy="730360"/>
          </a:xfrm>
          <a:prstGeom prst="rect">
            <a:avLst/>
          </a:prstGeom>
          <a:noFill/>
        </p:spPr>
      </p:pic>
      <p:sp>
        <p:nvSpPr>
          <p:cNvPr id="19" name="Freeform 58"/>
          <p:cNvSpPr>
            <a:spLocks noEditPoints="1"/>
          </p:cNvSpPr>
          <p:nvPr/>
        </p:nvSpPr>
        <p:spPr bwMode="black">
          <a:xfrm>
            <a:off x="7799053" y="3784380"/>
            <a:ext cx="373235" cy="39993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Tree>
    <p:extLst>
      <p:ext uri="{BB962C8B-B14F-4D97-AF65-F5344CB8AC3E}">
        <p14:creationId xmlns:p14="http://schemas.microsoft.com/office/powerpoint/2010/main" val="412597862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Big Data </a:t>
            </a:r>
            <a:r>
              <a:rPr lang="en-US" dirty="0" smtClean="0"/>
              <a:t>Algorithms</a:t>
            </a:r>
            <a:br>
              <a:rPr lang="en-US" dirty="0" smtClean="0"/>
            </a:br>
            <a:r>
              <a:rPr lang="en-US" sz="4080" dirty="0">
                <a:solidFill>
                  <a:schemeClr val="accent1"/>
                </a:solidFill>
              </a:rPr>
              <a:t>Frequent Item Sets – Market Basket Analysis</a:t>
            </a:r>
            <a:r>
              <a:rPr lang="en-US" dirty="0"/>
              <a:t/>
            </a:r>
            <a:br>
              <a:rPr lang="en-US" dirty="0"/>
            </a:br>
            <a:endParaRPr lang="en-US" dirty="0"/>
          </a:p>
        </p:txBody>
      </p:sp>
      <p:sp>
        <p:nvSpPr>
          <p:cNvPr id="21" name="Rectangle 20"/>
          <p:cNvSpPr/>
          <p:nvPr>
            <p:custDataLst>
              <p:tags r:id="rId1"/>
            </p:custDataLst>
          </p:nvPr>
        </p:nvSpPr>
        <p:spPr bwMode="auto">
          <a:xfrm>
            <a:off x="1904982" y="2216723"/>
            <a:ext cx="1765211" cy="380937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776" tIns="95851" rIns="143776" bIns="95851" numCol="1" rtlCol="0" anchor="b" anchorCtr="0" compatLnSpc="1">
            <a:prstTxWarp prst="textNoShape">
              <a:avLst/>
            </a:prstTxWarp>
          </a:bodyPr>
          <a:lstStyle/>
          <a:p>
            <a:pPr defTabSz="951028" fontAlgn="base">
              <a:spcBef>
                <a:spcPct val="0"/>
              </a:spcBef>
              <a:spcAft>
                <a:spcPct val="0"/>
              </a:spcAft>
            </a:pPr>
            <a:r>
              <a:rPr lang="en-US" sz="2448" dirty="0">
                <a:gradFill flip="none" rotWithShape="1">
                  <a:gsLst>
                    <a:gs pos="0">
                      <a:srgbClr val="FFFFFF"/>
                    </a:gs>
                    <a:gs pos="100000">
                      <a:srgbClr val="FFFFFF"/>
                    </a:gs>
                  </a:gsLst>
                  <a:lin ang="5400000" scaled="0"/>
                  <a:tileRect/>
                </a:gradFill>
              </a:rPr>
              <a:t>Market Basket Analysis</a:t>
            </a:r>
          </a:p>
        </p:txBody>
      </p:sp>
      <p:sp>
        <p:nvSpPr>
          <p:cNvPr id="22" name="Rectangle 21"/>
          <p:cNvSpPr/>
          <p:nvPr>
            <p:custDataLst>
              <p:tags r:id="rId2"/>
            </p:custDataLst>
          </p:nvPr>
        </p:nvSpPr>
        <p:spPr bwMode="auto">
          <a:xfrm>
            <a:off x="3831291" y="2219447"/>
            <a:ext cx="1765211" cy="184921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err="1">
                <a:gradFill flip="none" rotWithShape="1">
                  <a:gsLst>
                    <a:gs pos="0">
                      <a:srgbClr val="FFFFFF"/>
                    </a:gs>
                    <a:gs pos="100000">
                      <a:srgbClr val="FFFFFF"/>
                    </a:gs>
                  </a:gsLst>
                  <a:lin ang="5400000" scaled="0"/>
                  <a:tileRect/>
                </a:gradFill>
              </a:rPr>
              <a:t>Plagerism</a:t>
            </a:r>
            <a:endParaRPr lang="en-US" sz="1530" dirty="0">
              <a:gradFill flip="none" rotWithShape="1">
                <a:gsLst>
                  <a:gs pos="0">
                    <a:srgbClr val="FFFFFF"/>
                  </a:gs>
                  <a:gs pos="100000">
                    <a:srgbClr val="FFFFFF"/>
                  </a:gs>
                </a:gsLst>
                <a:lin ang="5400000" scaled="0"/>
                <a:tileRect/>
              </a:gradFill>
            </a:endParaRPr>
          </a:p>
        </p:txBody>
      </p:sp>
      <p:sp>
        <p:nvSpPr>
          <p:cNvPr id="23" name="Rectangle 22"/>
          <p:cNvSpPr/>
          <p:nvPr>
            <p:custDataLst>
              <p:tags r:id="rId3"/>
            </p:custDataLst>
          </p:nvPr>
        </p:nvSpPr>
        <p:spPr bwMode="auto">
          <a:xfrm>
            <a:off x="3831291" y="4176888"/>
            <a:ext cx="1765211" cy="184921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err="1">
                <a:gradFill flip="none" rotWithShape="1">
                  <a:gsLst>
                    <a:gs pos="0">
                      <a:srgbClr val="FFFFFF"/>
                    </a:gs>
                    <a:gs pos="100000">
                      <a:srgbClr val="FFFFFF"/>
                    </a:gs>
                  </a:gsLst>
                  <a:lin ang="5400000" scaled="0"/>
                  <a:tileRect/>
                </a:gradFill>
              </a:rPr>
              <a:t>BioMarkers</a:t>
            </a:r>
            <a:endParaRPr lang="en-US" sz="1530" dirty="0">
              <a:gradFill flip="none" rotWithShape="1">
                <a:gsLst>
                  <a:gs pos="0">
                    <a:srgbClr val="FFFFFF"/>
                  </a:gs>
                  <a:gs pos="100000">
                    <a:srgbClr val="FFFFFF"/>
                  </a:gs>
                </a:gsLst>
                <a:lin ang="5400000" scaled="0"/>
                <a:tileRect/>
              </a:gradFill>
            </a:endParaRPr>
          </a:p>
        </p:txBody>
      </p:sp>
      <p:sp>
        <p:nvSpPr>
          <p:cNvPr id="19" name="Freeform 90"/>
          <p:cNvSpPr>
            <a:spLocks noEditPoints="1"/>
          </p:cNvSpPr>
          <p:nvPr/>
        </p:nvSpPr>
        <p:spPr bwMode="black">
          <a:xfrm>
            <a:off x="2163490" y="2922100"/>
            <a:ext cx="981983" cy="1065494"/>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endParaRPr lang="en-US" sz="1632"/>
          </a:p>
        </p:txBody>
      </p:sp>
      <p:grpSp>
        <p:nvGrpSpPr>
          <p:cNvPr id="14" name="Group 13"/>
          <p:cNvGrpSpPr/>
          <p:nvPr/>
        </p:nvGrpSpPr>
        <p:grpSpPr>
          <a:xfrm>
            <a:off x="4068283" y="2555180"/>
            <a:ext cx="1291226" cy="1096367"/>
            <a:chOff x="3359757" y="3895962"/>
            <a:chExt cx="1014390" cy="830255"/>
          </a:xfrm>
        </p:grpSpPr>
        <p:pic>
          <p:nvPicPr>
            <p:cNvPr id="10" name="Picture 3" descr="\\MAGNUM\Projects\Microsoft\Cloud Power FY12\Design\ICONS_PNG\Document.png"/>
            <p:cNvPicPr>
              <a:picLocks noChangeAspect="1" noChangeArrowheads="1"/>
            </p:cNvPicPr>
            <p:nvPr/>
          </p:nvPicPr>
          <p:blipFill>
            <a:blip r:embed="rId7" cstate="print">
              <a:lum bright="100000"/>
            </a:blip>
            <a:stretch>
              <a:fillRect/>
            </a:stretch>
          </p:blipFill>
          <p:spPr bwMode="auto">
            <a:xfrm>
              <a:off x="3428072" y="3910133"/>
              <a:ext cx="816084" cy="816084"/>
            </a:xfrm>
            <a:prstGeom prst="rect">
              <a:avLst/>
            </a:prstGeom>
            <a:noFill/>
          </p:spPr>
        </p:pic>
        <p:grpSp>
          <p:nvGrpSpPr>
            <p:cNvPr id="11" name="Group 10"/>
            <p:cNvGrpSpPr/>
            <p:nvPr/>
          </p:nvGrpSpPr>
          <p:grpSpPr bwMode="black">
            <a:xfrm>
              <a:off x="3359757" y="3895962"/>
              <a:ext cx="1014390" cy="830255"/>
              <a:chOff x="6473493" y="1478015"/>
              <a:chExt cx="1979275" cy="1425310"/>
            </a:xfrm>
          </p:grpSpPr>
          <p:pic>
            <p:nvPicPr>
              <p:cNvPr id="12" name="Picture 45" descr="C:\Users\sakuu\Documents\Ballmer MGX 2011\Tile Icons\Quotes 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6" descr="C:\Users\sakuu\Documents\Ballmer MGX 2011\Tile Icons\Quote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15"/>
          <p:cNvSpPr>
            <a:spLocks noEditPoints="1"/>
          </p:cNvSpPr>
          <p:nvPr/>
        </p:nvSpPr>
        <p:spPr bwMode="black">
          <a:xfrm>
            <a:off x="4270953" y="4657412"/>
            <a:ext cx="766590" cy="70584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endParaRPr lang="en-US" sz="1632"/>
          </a:p>
        </p:txBody>
      </p:sp>
      <p:sp>
        <p:nvSpPr>
          <p:cNvPr id="24" name="Rectangle 23"/>
          <p:cNvSpPr/>
          <p:nvPr>
            <p:custDataLst>
              <p:tags r:id="rId4"/>
            </p:custDataLst>
          </p:nvPr>
        </p:nvSpPr>
        <p:spPr bwMode="auto">
          <a:xfrm>
            <a:off x="5757599" y="2216723"/>
            <a:ext cx="1765211" cy="1849212"/>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28" fontAlgn="base">
              <a:spcBef>
                <a:spcPct val="0"/>
              </a:spcBef>
              <a:spcAft>
                <a:spcPct val="0"/>
              </a:spcAft>
            </a:pPr>
            <a:r>
              <a:rPr lang="en-US" sz="1530" dirty="0">
                <a:gradFill flip="none" rotWithShape="1">
                  <a:gsLst>
                    <a:gs pos="0">
                      <a:srgbClr val="FFFFFF"/>
                    </a:gs>
                    <a:gs pos="100000">
                      <a:srgbClr val="FFFFFF"/>
                    </a:gs>
                  </a:gsLst>
                  <a:lin ang="5400000" scaled="0"/>
                  <a:tileRect/>
                </a:gradFill>
              </a:rPr>
              <a:t>Related Concepts</a:t>
            </a:r>
          </a:p>
        </p:txBody>
      </p:sp>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9441" y="2693763"/>
            <a:ext cx="791708" cy="895132"/>
          </a:xfrm>
          <a:prstGeom prst="rect">
            <a:avLst/>
          </a:prstGeom>
        </p:spPr>
      </p:pic>
    </p:spTree>
    <p:extLst>
      <p:ext uri="{BB962C8B-B14F-4D97-AF65-F5344CB8AC3E}">
        <p14:creationId xmlns:p14="http://schemas.microsoft.com/office/powerpoint/2010/main" val="22471306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a:t>
            </a:r>
            <a:endParaRPr lang="en-US" dirty="0"/>
          </a:p>
        </p:txBody>
      </p:sp>
      <p:sp>
        <p:nvSpPr>
          <p:cNvPr id="3" name="Text Placeholder 2"/>
          <p:cNvSpPr>
            <a:spLocks noGrp="1"/>
          </p:cNvSpPr>
          <p:nvPr>
            <p:ph type="body" sz="quarter" idx="11"/>
          </p:nvPr>
        </p:nvSpPr>
        <p:spPr>
          <a:xfrm>
            <a:off x="274639" y="1481038"/>
            <a:ext cx="11889564" cy="4001095"/>
          </a:xfrm>
          <a:prstGeom prst="rect">
            <a:avLst/>
          </a:prstGeom>
        </p:spPr>
        <p:txBody>
          <a:bodyPr/>
          <a:lstStyle/>
          <a:p>
            <a:r>
              <a:rPr lang="en-US" dirty="0" smtClean="0">
                <a:solidFill>
                  <a:schemeClr val="tx1"/>
                </a:solidFill>
              </a:rPr>
              <a:t>This presentation was scheduled to </a:t>
            </a:r>
            <a:r>
              <a:rPr lang="en-US" dirty="0">
                <a:solidFill>
                  <a:schemeClr val="tx1"/>
                </a:solidFill>
              </a:rPr>
              <a:t>be delivered by B</a:t>
            </a:r>
            <a:r>
              <a:rPr lang="en-US" dirty="0" smtClean="0">
                <a:solidFill>
                  <a:schemeClr val="tx1"/>
                </a:solidFill>
              </a:rPr>
              <a:t>rian Mitchell, Lead Architect, Microsoft </a:t>
            </a:r>
            <a:r>
              <a:rPr lang="en-US" dirty="0">
                <a:solidFill>
                  <a:schemeClr val="tx1"/>
                </a:solidFill>
              </a:rPr>
              <a:t>Big Data </a:t>
            </a:r>
            <a:r>
              <a:rPr lang="en-US" dirty="0" smtClean="0">
                <a:solidFill>
                  <a:schemeClr val="tx1"/>
                </a:solidFill>
              </a:rPr>
              <a:t>COE</a:t>
            </a:r>
          </a:p>
          <a:p>
            <a:endParaRPr lang="en-AU" dirty="0">
              <a:solidFill>
                <a:schemeClr val="tx1"/>
              </a:solidFill>
            </a:endParaRPr>
          </a:p>
          <a:p>
            <a:r>
              <a:rPr lang="en-US" dirty="0" smtClean="0">
                <a:solidFill>
                  <a:schemeClr val="tx1"/>
                </a:solidFill>
              </a:rPr>
              <a:t>Follow him at </a:t>
            </a:r>
            <a:r>
              <a:rPr lang="en-US" dirty="0">
                <a:solidFill>
                  <a:schemeClr val="tx1"/>
                </a:solidFill>
              </a:rPr>
              <a:t>@</a:t>
            </a:r>
            <a:r>
              <a:rPr lang="en-US" dirty="0" err="1" smtClean="0">
                <a:solidFill>
                  <a:schemeClr val="tx1"/>
                </a:solidFill>
              </a:rPr>
              <a:t>brianwmitchell</a:t>
            </a:r>
            <a:endParaRPr lang="en-US" dirty="0" smtClean="0">
              <a:solidFill>
                <a:schemeClr val="tx1"/>
              </a:solidFill>
            </a:endParaRPr>
          </a:p>
          <a:p>
            <a:r>
              <a:rPr lang="en-AU" dirty="0" smtClean="0">
                <a:solidFill>
                  <a:schemeClr val="tx1"/>
                </a:solidFill>
              </a:rPr>
              <a:t>Contact him at </a:t>
            </a:r>
            <a:r>
              <a:rPr lang="en-AU" dirty="0" smtClean="0">
                <a:solidFill>
                  <a:schemeClr val="tx1"/>
                </a:solidFill>
                <a:hlinkClick r:id="rId2"/>
              </a:rPr>
              <a:t>brian.mitchell@microsoft.com</a:t>
            </a:r>
            <a:endParaRPr lang="en-AU" dirty="0" smtClean="0">
              <a:solidFill>
                <a:schemeClr val="tx1"/>
              </a:solidFill>
            </a:endParaRPr>
          </a:p>
          <a:p>
            <a:endParaRPr lang="en-AU" dirty="0">
              <a:solidFill>
                <a:schemeClr val="tx1"/>
              </a:solidFill>
            </a:endParaRPr>
          </a:p>
        </p:txBody>
      </p:sp>
    </p:spTree>
    <p:extLst>
      <p:ext uri="{BB962C8B-B14F-4D97-AF65-F5344CB8AC3E}">
        <p14:creationId xmlns:p14="http://schemas.microsoft.com/office/powerpoint/2010/main" val="27221655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Demonstration</a:t>
            </a:r>
            <a:br>
              <a:rPr lang="en-US" smtClean="0"/>
            </a:br>
            <a:endParaRPr lang="en-US" dirty="0"/>
          </a:p>
        </p:txBody>
      </p:sp>
      <p:sp>
        <p:nvSpPr>
          <p:cNvPr id="6" name="TextBox 5"/>
          <p:cNvSpPr txBox="1"/>
          <p:nvPr/>
        </p:nvSpPr>
        <p:spPr>
          <a:xfrm>
            <a:off x="399392" y="2316956"/>
            <a:ext cx="9933063" cy="756536"/>
          </a:xfrm>
          <a:prstGeom prst="rect">
            <a:avLst/>
          </a:prstGeom>
          <a:noFill/>
        </p:spPr>
        <p:txBody>
          <a:bodyPr wrap="square" lIns="182854" tIns="146283" rIns="182854" bIns="146283" rtlCol="0">
            <a:spAutoFit/>
          </a:bodyPr>
          <a:lstStyle/>
          <a:p>
            <a:pPr>
              <a:lnSpc>
                <a:spcPct val="90000"/>
              </a:lnSpc>
              <a:spcAft>
                <a:spcPts val="600"/>
              </a:spcAft>
            </a:pPr>
            <a:r>
              <a:rPr lang="en-US" sz="3264" dirty="0">
                <a:gradFill>
                  <a:gsLst>
                    <a:gs pos="2917">
                      <a:schemeClr val="tx1"/>
                    </a:gs>
                    <a:gs pos="30000">
                      <a:schemeClr val="tx1"/>
                    </a:gs>
                  </a:gsLst>
                  <a:lin ang="5400000" scaled="0"/>
                </a:gradFill>
                <a:latin typeface="+mj-lt"/>
              </a:rPr>
              <a:t>4 – Analysis Services Data Mining with HIVE</a:t>
            </a:r>
          </a:p>
        </p:txBody>
      </p:sp>
    </p:spTree>
    <p:extLst>
      <p:ext uri="{BB962C8B-B14F-4D97-AF65-F5344CB8AC3E}">
        <p14:creationId xmlns:p14="http://schemas.microsoft.com/office/powerpoint/2010/main" val="413447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solidFill>
                <a:schemeClr val="accent1"/>
              </a:solidFill>
            </a:endParaRPr>
          </a:p>
        </p:txBody>
      </p:sp>
      <p:graphicFrame>
        <p:nvGraphicFramePr>
          <p:cNvPr id="4" name="Diagram 3"/>
          <p:cNvGraphicFramePr/>
          <p:nvPr>
            <p:extLst/>
          </p:nvPr>
        </p:nvGraphicFramePr>
        <p:xfrm>
          <a:off x="781753" y="2387312"/>
          <a:ext cx="10954388" cy="1268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836525" y="3630771"/>
            <a:ext cx="10263079" cy="2324107"/>
            <a:chOff x="584564" y="1796133"/>
            <a:chExt cx="7547067" cy="1709057"/>
          </a:xfrm>
        </p:grpSpPr>
        <p:sp>
          <p:nvSpPr>
            <p:cNvPr id="6" name="Rectangle 5"/>
            <p:cNvSpPr/>
            <p:nvPr/>
          </p:nvSpPr>
          <p:spPr>
            <a:xfrm>
              <a:off x="584564" y="1796133"/>
              <a:ext cx="2359152" cy="1709057"/>
            </a:xfrm>
            <a:prstGeom prst="rect">
              <a:avLst/>
            </a:prstGeom>
            <a:solidFill>
              <a:srgbClr val="00188F"/>
            </a:solidFill>
            <a:ln w="9525" cap="flat" cmpd="sng" algn="ctr">
              <a:noFill/>
              <a:prstDash val="solid"/>
            </a:ln>
            <a:effectLst/>
          </p:spPr>
          <p:txBody>
            <a:bodyPr rtlCol="0" anchor="ctr"/>
            <a:lstStyle/>
            <a:p>
              <a:pPr algn="ctr" defTabSz="932597">
                <a:defRPr/>
              </a:pPr>
              <a:endParaRPr lang="en-US" sz="2448" kern="0">
                <a:solidFill>
                  <a:prstClr val="white"/>
                </a:solidFill>
                <a:latin typeface="Calibri"/>
              </a:endParaRPr>
            </a:p>
          </p:txBody>
        </p:sp>
        <p:sp>
          <p:nvSpPr>
            <p:cNvPr id="7" name="Rectangle 6"/>
            <p:cNvSpPr/>
            <p:nvPr/>
          </p:nvSpPr>
          <p:spPr>
            <a:xfrm>
              <a:off x="3167745" y="1796133"/>
              <a:ext cx="2373086" cy="1709057"/>
            </a:xfrm>
            <a:prstGeom prst="rect">
              <a:avLst/>
            </a:prstGeom>
            <a:solidFill>
              <a:srgbClr val="FF8C00"/>
            </a:solidFill>
            <a:ln w="9525" cap="flat" cmpd="sng" algn="ctr">
              <a:noFill/>
              <a:prstDash val="solid"/>
            </a:ln>
            <a:effectLst/>
          </p:spPr>
          <p:txBody>
            <a:bodyPr rtlCol="0" anchor="ctr"/>
            <a:lstStyle/>
            <a:p>
              <a:pPr algn="ctr" defTabSz="932597">
                <a:defRPr/>
              </a:pPr>
              <a:endParaRPr lang="en-US" sz="2448" kern="0">
                <a:solidFill>
                  <a:prstClr val="white"/>
                </a:solidFill>
                <a:latin typeface="Calibri"/>
              </a:endParaRPr>
            </a:p>
          </p:txBody>
        </p:sp>
        <p:sp>
          <p:nvSpPr>
            <p:cNvPr id="8" name="Rectangle 7"/>
            <p:cNvSpPr/>
            <p:nvPr/>
          </p:nvSpPr>
          <p:spPr>
            <a:xfrm>
              <a:off x="5758545" y="1796133"/>
              <a:ext cx="2373086" cy="1709057"/>
            </a:xfrm>
            <a:prstGeom prst="rect">
              <a:avLst/>
            </a:prstGeom>
            <a:solidFill>
              <a:srgbClr val="009E49"/>
            </a:solidFill>
            <a:ln w="9525" cap="flat" cmpd="sng" algn="ctr">
              <a:noFill/>
              <a:prstDash val="solid"/>
            </a:ln>
            <a:effectLst/>
          </p:spPr>
          <p:txBody>
            <a:bodyPr rtlCol="0" anchor="ctr"/>
            <a:lstStyle/>
            <a:p>
              <a:pPr algn="ctr" defTabSz="932597">
                <a:defRPr/>
              </a:pPr>
              <a:endParaRPr lang="en-US" sz="2448" kern="0">
                <a:solidFill>
                  <a:prstClr val="white"/>
                </a:solidFill>
                <a:latin typeface="Calibri"/>
              </a:endParaRPr>
            </a:p>
          </p:txBody>
        </p:sp>
        <p:sp>
          <p:nvSpPr>
            <p:cNvPr id="9" name="Freeform 15"/>
            <p:cNvSpPr>
              <a:spLocks noEditPoints="1"/>
            </p:cNvSpPr>
            <p:nvPr/>
          </p:nvSpPr>
          <p:spPr bwMode="black">
            <a:xfrm>
              <a:off x="3548515" y="2083736"/>
              <a:ext cx="1633317" cy="11324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111925" tIns="55963" rIns="111925" bIns="55963" numCol="1" anchor="t" anchorCtr="0" compatLnSpc="1">
              <a:prstTxWarp prst="textNoShape">
                <a:avLst/>
              </a:prstTxWarp>
            </a:bodyPr>
            <a:lstStyle/>
            <a:p>
              <a:pPr defTabSz="932597">
                <a:defRPr/>
              </a:pPr>
              <a:endParaRPr lang="en-US" sz="2175" kern="0">
                <a:solidFill>
                  <a:prstClr val="white"/>
                </a:solidFill>
                <a:latin typeface="Calibri"/>
              </a:endParaRPr>
            </a:p>
          </p:txBody>
        </p:sp>
        <p:sp>
          <p:nvSpPr>
            <p:cNvPr id="10" name="Freeform 21"/>
            <p:cNvSpPr>
              <a:spLocks noEditPoints="1"/>
            </p:cNvSpPr>
            <p:nvPr/>
          </p:nvSpPr>
          <p:spPr bwMode="black">
            <a:xfrm>
              <a:off x="6350979" y="2211089"/>
              <a:ext cx="1209990" cy="877718"/>
            </a:xfrm>
            <a:custGeom>
              <a:avLst/>
              <a:gdLst>
                <a:gd name="T0" fmla="*/ 22 w 300"/>
                <a:gd name="T1" fmla="*/ 45 h 240"/>
                <a:gd name="T2" fmla="*/ 22 w 300"/>
                <a:gd name="T3" fmla="*/ 141 h 240"/>
                <a:gd name="T4" fmla="*/ 0 w 300"/>
                <a:gd name="T5" fmla="*/ 149 h 240"/>
                <a:gd name="T6" fmla="*/ 0 w 300"/>
                <a:gd name="T7" fmla="*/ 34 h 240"/>
                <a:gd name="T8" fmla="*/ 22 w 300"/>
                <a:gd name="T9" fmla="*/ 45 h 240"/>
                <a:gd name="T10" fmla="*/ 223 w 300"/>
                <a:gd name="T11" fmla="*/ 19 h 240"/>
                <a:gd name="T12" fmla="*/ 105 w 300"/>
                <a:gd name="T13" fmla="*/ 19 h 240"/>
                <a:gd name="T14" fmla="*/ 34 w 300"/>
                <a:gd name="T15" fmla="*/ 44 h 240"/>
                <a:gd name="T16" fmla="*/ 34 w 300"/>
                <a:gd name="T17" fmla="*/ 141 h 240"/>
                <a:gd name="T18" fmla="*/ 53 w 300"/>
                <a:gd name="T19" fmla="*/ 145 h 240"/>
                <a:gd name="T20" fmla="*/ 125 w 300"/>
                <a:gd name="T21" fmla="*/ 149 h 240"/>
                <a:gd name="T22" fmla="*/ 142 w 300"/>
                <a:gd name="T23" fmla="*/ 133 h 240"/>
                <a:gd name="T24" fmla="*/ 139 w 300"/>
                <a:gd name="T25" fmla="*/ 123 h 240"/>
                <a:gd name="T26" fmla="*/ 141 w 300"/>
                <a:gd name="T27" fmla="*/ 114 h 240"/>
                <a:gd name="T28" fmla="*/ 149 w 300"/>
                <a:gd name="T29" fmla="*/ 100 h 240"/>
                <a:gd name="T30" fmla="*/ 146 w 300"/>
                <a:gd name="T31" fmla="*/ 92 h 240"/>
                <a:gd name="T32" fmla="*/ 148 w 300"/>
                <a:gd name="T33" fmla="*/ 82 h 240"/>
                <a:gd name="T34" fmla="*/ 155 w 300"/>
                <a:gd name="T35" fmla="*/ 69 h 240"/>
                <a:gd name="T36" fmla="*/ 151 w 300"/>
                <a:gd name="T37" fmla="*/ 59 h 240"/>
                <a:gd name="T38" fmla="*/ 151 w 300"/>
                <a:gd name="T39" fmla="*/ 50 h 240"/>
                <a:gd name="T40" fmla="*/ 225 w 300"/>
                <a:gd name="T41" fmla="*/ 50 h 240"/>
                <a:gd name="T42" fmla="*/ 243 w 300"/>
                <a:gd name="T43" fmla="*/ 36 h 240"/>
                <a:gd name="T44" fmla="*/ 223 w 300"/>
                <a:gd name="T45" fmla="*/ 19 h 240"/>
                <a:gd name="T46" fmla="*/ 278 w 300"/>
                <a:gd name="T47" fmla="*/ 15 h 240"/>
                <a:gd name="T48" fmla="*/ 258 w 300"/>
                <a:gd name="T49" fmla="*/ 15 h 240"/>
                <a:gd name="T50" fmla="*/ 258 w 300"/>
                <a:gd name="T51" fmla="*/ 54 h 240"/>
                <a:gd name="T52" fmla="*/ 278 w 300"/>
                <a:gd name="T53" fmla="*/ 54 h 240"/>
                <a:gd name="T54" fmla="*/ 278 w 300"/>
                <a:gd name="T55" fmla="*/ 15 h 240"/>
                <a:gd name="T56" fmla="*/ 300 w 300"/>
                <a:gd name="T57" fmla="*/ 0 h 240"/>
                <a:gd name="T58" fmla="*/ 285 w 300"/>
                <a:gd name="T59" fmla="*/ 0 h 240"/>
                <a:gd name="T60" fmla="*/ 285 w 300"/>
                <a:gd name="T61" fmla="*/ 69 h 240"/>
                <a:gd name="T62" fmla="*/ 300 w 300"/>
                <a:gd name="T63" fmla="*/ 69 h 240"/>
                <a:gd name="T64" fmla="*/ 300 w 300"/>
                <a:gd name="T65" fmla="*/ 0 h 240"/>
                <a:gd name="T66" fmla="*/ 300 w 300"/>
                <a:gd name="T67" fmla="*/ 81 h 240"/>
                <a:gd name="T68" fmla="*/ 291 w 300"/>
                <a:gd name="T69" fmla="*/ 81 h 240"/>
                <a:gd name="T70" fmla="*/ 291 w 300"/>
                <a:gd name="T71" fmla="*/ 231 h 240"/>
                <a:gd name="T72" fmla="*/ 0 w 300"/>
                <a:gd name="T73" fmla="*/ 231 h 240"/>
                <a:gd name="T74" fmla="*/ 0 w 300"/>
                <a:gd name="T75" fmla="*/ 240 h 240"/>
                <a:gd name="T76" fmla="*/ 300 w 300"/>
                <a:gd name="T77" fmla="*/ 240 h 240"/>
                <a:gd name="T78" fmla="*/ 300 w 300"/>
                <a:gd name="T79" fmla="*/ 8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0" h="240">
                  <a:moveTo>
                    <a:pt x="22" y="45"/>
                  </a:moveTo>
                  <a:cubicBezTo>
                    <a:pt x="22" y="141"/>
                    <a:pt x="22" y="141"/>
                    <a:pt x="22" y="141"/>
                  </a:cubicBezTo>
                  <a:cubicBezTo>
                    <a:pt x="22" y="149"/>
                    <a:pt x="22" y="149"/>
                    <a:pt x="0" y="149"/>
                  </a:cubicBezTo>
                  <a:cubicBezTo>
                    <a:pt x="0" y="125"/>
                    <a:pt x="0" y="74"/>
                    <a:pt x="0" y="34"/>
                  </a:cubicBezTo>
                  <a:cubicBezTo>
                    <a:pt x="22" y="34"/>
                    <a:pt x="22" y="34"/>
                    <a:pt x="22" y="45"/>
                  </a:cubicBezTo>
                  <a:close/>
                  <a:moveTo>
                    <a:pt x="223" y="19"/>
                  </a:moveTo>
                  <a:cubicBezTo>
                    <a:pt x="105" y="19"/>
                    <a:pt x="105" y="19"/>
                    <a:pt x="105" y="19"/>
                  </a:cubicBezTo>
                  <a:cubicBezTo>
                    <a:pt x="80" y="19"/>
                    <a:pt x="60" y="40"/>
                    <a:pt x="34" y="44"/>
                  </a:cubicBezTo>
                  <a:cubicBezTo>
                    <a:pt x="34" y="141"/>
                    <a:pt x="34" y="141"/>
                    <a:pt x="34" y="141"/>
                  </a:cubicBezTo>
                  <a:cubicBezTo>
                    <a:pt x="41" y="141"/>
                    <a:pt x="46" y="142"/>
                    <a:pt x="53" y="145"/>
                  </a:cubicBezTo>
                  <a:cubicBezTo>
                    <a:pt x="73" y="152"/>
                    <a:pt x="125" y="149"/>
                    <a:pt x="125" y="149"/>
                  </a:cubicBezTo>
                  <a:cubicBezTo>
                    <a:pt x="135" y="149"/>
                    <a:pt x="142" y="142"/>
                    <a:pt x="142" y="133"/>
                  </a:cubicBezTo>
                  <a:cubicBezTo>
                    <a:pt x="142" y="129"/>
                    <a:pt x="141" y="126"/>
                    <a:pt x="139" y="123"/>
                  </a:cubicBezTo>
                  <a:cubicBezTo>
                    <a:pt x="140" y="120"/>
                    <a:pt x="140" y="117"/>
                    <a:pt x="141" y="114"/>
                  </a:cubicBezTo>
                  <a:cubicBezTo>
                    <a:pt x="146" y="111"/>
                    <a:pt x="149" y="106"/>
                    <a:pt x="149" y="100"/>
                  </a:cubicBezTo>
                  <a:cubicBezTo>
                    <a:pt x="149" y="97"/>
                    <a:pt x="148" y="94"/>
                    <a:pt x="146" y="92"/>
                  </a:cubicBezTo>
                  <a:cubicBezTo>
                    <a:pt x="147" y="88"/>
                    <a:pt x="148" y="85"/>
                    <a:pt x="148" y="82"/>
                  </a:cubicBezTo>
                  <a:cubicBezTo>
                    <a:pt x="153" y="79"/>
                    <a:pt x="155" y="75"/>
                    <a:pt x="155" y="69"/>
                  </a:cubicBezTo>
                  <a:cubicBezTo>
                    <a:pt x="155" y="63"/>
                    <a:pt x="153" y="62"/>
                    <a:pt x="151" y="59"/>
                  </a:cubicBezTo>
                  <a:cubicBezTo>
                    <a:pt x="151" y="56"/>
                    <a:pt x="151" y="53"/>
                    <a:pt x="151" y="50"/>
                  </a:cubicBezTo>
                  <a:cubicBezTo>
                    <a:pt x="151" y="49"/>
                    <a:pt x="218" y="50"/>
                    <a:pt x="225" y="50"/>
                  </a:cubicBezTo>
                  <a:cubicBezTo>
                    <a:pt x="232" y="50"/>
                    <a:pt x="243" y="47"/>
                    <a:pt x="243" y="36"/>
                  </a:cubicBezTo>
                  <a:cubicBezTo>
                    <a:pt x="243" y="24"/>
                    <a:pt x="232" y="19"/>
                    <a:pt x="223" y="19"/>
                  </a:cubicBezTo>
                  <a:close/>
                  <a:moveTo>
                    <a:pt x="278" y="15"/>
                  </a:moveTo>
                  <a:cubicBezTo>
                    <a:pt x="258" y="15"/>
                    <a:pt x="258" y="15"/>
                    <a:pt x="258" y="15"/>
                  </a:cubicBezTo>
                  <a:cubicBezTo>
                    <a:pt x="258" y="54"/>
                    <a:pt x="258" y="54"/>
                    <a:pt x="258" y="54"/>
                  </a:cubicBezTo>
                  <a:cubicBezTo>
                    <a:pt x="278" y="54"/>
                    <a:pt x="278" y="54"/>
                    <a:pt x="278" y="54"/>
                  </a:cubicBezTo>
                  <a:lnTo>
                    <a:pt x="278" y="15"/>
                  </a:lnTo>
                  <a:close/>
                  <a:moveTo>
                    <a:pt x="300" y="0"/>
                  </a:moveTo>
                  <a:cubicBezTo>
                    <a:pt x="285" y="0"/>
                    <a:pt x="285" y="0"/>
                    <a:pt x="285" y="0"/>
                  </a:cubicBezTo>
                  <a:cubicBezTo>
                    <a:pt x="285" y="69"/>
                    <a:pt x="285" y="69"/>
                    <a:pt x="285" y="69"/>
                  </a:cubicBezTo>
                  <a:cubicBezTo>
                    <a:pt x="300" y="69"/>
                    <a:pt x="300" y="69"/>
                    <a:pt x="300" y="69"/>
                  </a:cubicBezTo>
                  <a:lnTo>
                    <a:pt x="300" y="0"/>
                  </a:lnTo>
                  <a:close/>
                  <a:moveTo>
                    <a:pt x="300" y="81"/>
                  </a:moveTo>
                  <a:cubicBezTo>
                    <a:pt x="291" y="81"/>
                    <a:pt x="291" y="81"/>
                    <a:pt x="291" y="81"/>
                  </a:cubicBezTo>
                  <a:cubicBezTo>
                    <a:pt x="291" y="231"/>
                    <a:pt x="291" y="231"/>
                    <a:pt x="291" y="231"/>
                  </a:cubicBezTo>
                  <a:cubicBezTo>
                    <a:pt x="0" y="231"/>
                    <a:pt x="0" y="231"/>
                    <a:pt x="0" y="231"/>
                  </a:cubicBezTo>
                  <a:cubicBezTo>
                    <a:pt x="0" y="240"/>
                    <a:pt x="0" y="240"/>
                    <a:pt x="0" y="240"/>
                  </a:cubicBezTo>
                  <a:cubicBezTo>
                    <a:pt x="300" y="240"/>
                    <a:pt x="300" y="240"/>
                    <a:pt x="300" y="240"/>
                  </a:cubicBezTo>
                  <a:lnTo>
                    <a:pt x="300" y="81"/>
                  </a:lnTo>
                  <a:close/>
                </a:path>
              </a:pathLst>
            </a:custGeom>
            <a:solidFill>
              <a:srgbClr val="FFFFFF"/>
            </a:solidFill>
            <a:ln>
              <a:noFill/>
            </a:ln>
          </p:spPr>
          <p:txBody>
            <a:bodyPr vert="horz" wrap="square" lIns="111925" tIns="55963" rIns="111925" bIns="55963" numCol="1" anchor="t" anchorCtr="0" compatLnSpc="1">
              <a:prstTxWarp prst="textNoShape">
                <a:avLst/>
              </a:prstTxWarp>
            </a:bodyPr>
            <a:lstStyle/>
            <a:p>
              <a:pPr defTabSz="932597">
                <a:defRPr/>
              </a:pPr>
              <a:endParaRPr lang="en-US" sz="2175" kern="0">
                <a:solidFill>
                  <a:prstClr val="white"/>
                </a:solidFill>
                <a:latin typeface="Calibri"/>
              </a:endParaRPr>
            </a:p>
          </p:txBody>
        </p:sp>
        <p:grpSp>
          <p:nvGrpSpPr>
            <p:cNvPr id="11" name="Group 10"/>
            <p:cNvGrpSpPr/>
            <p:nvPr/>
          </p:nvGrpSpPr>
          <p:grpSpPr>
            <a:xfrm>
              <a:off x="1163167" y="2100706"/>
              <a:ext cx="1186706" cy="1099910"/>
              <a:chOff x="776692" y="1949536"/>
              <a:chExt cx="1095652" cy="1139271"/>
            </a:xfrm>
          </p:grpSpPr>
          <p:sp>
            <p:nvSpPr>
              <p:cNvPr id="12" name="Freeform 83"/>
              <p:cNvSpPr>
                <a:spLocks noEditPoints="1"/>
              </p:cNvSpPr>
              <p:nvPr/>
            </p:nvSpPr>
            <p:spPr bwMode="black">
              <a:xfrm>
                <a:off x="776692" y="1949536"/>
                <a:ext cx="1095652" cy="1139271"/>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111925" tIns="55963" rIns="111925" bIns="55963" numCol="1" anchor="t" anchorCtr="0" compatLnSpc="1">
                <a:prstTxWarp prst="textNoShape">
                  <a:avLst/>
                </a:prstTxWarp>
              </a:bodyPr>
              <a:lstStyle/>
              <a:p>
                <a:pPr defTabSz="932597">
                  <a:defRPr/>
                </a:pPr>
                <a:endParaRPr lang="en-US" sz="2175" kern="0">
                  <a:solidFill>
                    <a:prstClr val="white"/>
                  </a:solidFill>
                  <a:latin typeface="Calibri"/>
                </a:endParaRPr>
              </a:p>
            </p:txBody>
          </p:sp>
          <p:pic>
            <p:nvPicPr>
              <p:cNvPr id="13" name="Picture 3" descr="\\MAGNUM\Projects\Microsoft\Cloud Power FY12\Design\ICONS_PNG\Document.png"/>
              <p:cNvPicPr>
                <a:picLocks noChangeAspect="1" noChangeArrowheads="1"/>
              </p:cNvPicPr>
              <p:nvPr/>
            </p:nvPicPr>
            <p:blipFill rotWithShape="1">
              <a:blip r:embed="rId7" cstate="print">
                <a:lum bright="100000"/>
              </a:blip>
              <a:srcRect l="15762" t="9459" r="17978" b="11026"/>
              <a:stretch/>
            </p:blipFill>
            <p:spPr bwMode="auto">
              <a:xfrm>
                <a:off x="1324518" y="2519171"/>
                <a:ext cx="222948" cy="267548"/>
              </a:xfrm>
              <a:prstGeom prst="rect">
                <a:avLst/>
              </a:prstGeom>
              <a:noFill/>
            </p:spPr>
          </p:pic>
        </p:grpSp>
      </p:grpSp>
    </p:spTree>
    <p:extLst>
      <p:ext uri="{BB962C8B-B14F-4D97-AF65-F5344CB8AC3E}">
        <p14:creationId xmlns:p14="http://schemas.microsoft.com/office/powerpoint/2010/main" val="40784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br>
              <a:rPr lang="en-US" dirty="0"/>
            </a:br>
            <a:r>
              <a:rPr lang="en-US" sz="4080" dirty="0">
                <a:solidFill>
                  <a:schemeClr val="accent1"/>
                </a:solidFill>
              </a:rPr>
              <a:t>Continued</a:t>
            </a:r>
            <a:endParaRPr lang="en-US" dirty="0"/>
          </a:p>
        </p:txBody>
      </p:sp>
      <p:sp>
        <p:nvSpPr>
          <p:cNvPr id="3" name="Text Placeholder 2"/>
          <p:cNvSpPr>
            <a:spLocks noGrp="1"/>
          </p:cNvSpPr>
          <p:nvPr>
            <p:ph type="body" sz="quarter" idx="11"/>
          </p:nvPr>
        </p:nvSpPr>
        <p:spPr>
          <a:xfrm>
            <a:off x="274639" y="2057102"/>
            <a:ext cx="12161836" cy="5271828"/>
          </a:xfrm>
          <a:prstGeom prst="rect">
            <a:avLst/>
          </a:prstGeom>
        </p:spPr>
        <p:txBody>
          <a:bodyPr/>
          <a:lstStyle/>
          <a:p>
            <a:r>
              <a:rPr lang="en-US" sz="3672" dirty="0">
                <a:solidFill>
                  <a:schemeClr val="tx1"/>
                </a:solidFill>
              </a:rPr>
              <a:t>It is likely that you have big data – you’re definitely capturing outcome data, and </a:t>
            </a:r>
            <a:r>
              <a:rPr lang="en-US" sz="3672" dirty="0" smtClean="0">
                <a:solidFill>
                  <a:schemeClr val="tx1"/>
                </a:solidFill>
              </a:rPr>
              <a:t>likely capturing </a:t>
            </a:r>
            <a:r>
              <a:rPr lang="en-US" sz="3672" dirty="0">
                <a:solidFill>
                  <a:schemeClr val="tx1"/>
                </a:solidFill>
              </a:rPr>
              <a:t>ambient data</a:t>
            </a:r>
          </a:p>
          <a:p>
            <a:r>
              <a:rPr lang="en-US" sz="3672" dirty="0">
                <a:solidFill>
                  <a:schemeClr val="tx1"/>
                </a:solidFill>
              </a:rPr>
              <a:t>All data – outcome or ambient – has value</a:t>
            </a:r>
          </a:p>
          <a:p>
            <a:r>
              <a:rPr lang="en-US" sz="3672" dirty="0">
                <a:solidFill>
                  <a:schemeClr val="tx1"/>
                </a:solidFill>
              </a:rPr>
              <a:t>Today’s </a:t>
            </a:r>
            <a:r>
              <a:rPr lang="en-US" sz="3672" dirty="0" smtClean="0">
                <a:solidFill>
                  <a:schemeClr val="tx1"/>
                </a:solidFill>
              </a:rPr>
              <a:t>challenge is </a:t>
            </a:r>
            <a:r>
              <a:rPr lang="en-US" sz="3672" dirty="0">
                <a:solidFill>
                  <a:schemeClr val="tx1"/>
                </a:solidFill>
              </a:rPr>
              <a:t>about unleashing insights from </a:t>
            </a:r>
            <a:r>
              <a:rPr lang="en-US" sz="3672" dirty="0" smtClean="0">
                <a:solidFill>
                  <a:schemeClr val="tx1"/>
                </a:solidFill>
              </a:rPr>
              <a:t>any data</a:t>
            </a:r>
          </a:p>
          <a:p>
            <a:r>
              <a:rPr lang="en-US" sz="3672" dirty="0" smtClean="0">
                <a:solidFill>
                  <a:schemeClr val="tx1"/>
                </a:solidFill>
              </a:rPr>
              <a:t>Microsoft Azure HDInsight </a:t>
            </a:r>
            <a:r>
              <a:rPr lang="en-US" sz="3672" dirty="0">
                <a:solidFill>
                  <a:schemeClr val="tx1"/>
                </a:solidFill>
              </a:rPr>
              <a:t>can address these challenges by storing and processing big </a:t>
            </a:r>
            <a:r>
              <a:rPr lang="en-US" sz="3672" dirty="0" smtClean="0">
                <a:solidFill>
                  <a:schemeClr val="tx1"/>
                </a:solidFill>
              </a:rPr>
              <a:t>data</a:t>
            </a:r>
          </a:p>
          <a:p>
            <a:pPr lvl="1"/>
            <a:r>
              <a:rPr lang="en-US" sz="1672" dirty="0">
                <a:solidFill>
                  <a:schemeClr val="tx1"/>
                </a:solidFill>
              </a:rPr>
              <a:t>Power BI includes authoring add-ins to query, analyze and visualize data sourced from Windows Azure HDInsight</a:t>
            </a:r>
          </a:p>
          <a:p>
            <a:pPr lvl="1"/>
            <a:r>
              <a:rPr lang="en-US" sz="1672" dirty="0">
                <a:solidFill>
                  <a:schemeClr val="tx1"/>
                </a:solidFill>
              </a:rPr>
              <a:t>SQL Server can connect to, query, and consume big data results – big data is just another data source!</a:t>
            </a:r>
          </a:p>
          <a:p>
            <a:endParaRPr lang="en-US" sz="3672" dirty="0">
              <a:solidFill>
                <a:schemeClr val="tx1"/>
              </a:solidFill>
            </a:endParaRPr>
          </a:p>
        </p:txBody>
      </p:sp>
    </p:spTree>
    <p:extLst>
      <p:ext uri="{BB962C8B-B14F-4D97-AF65-F5344CB8AC3E}">
        <p14:creationId xmlns:p14="http://schemas.microsoft.com/office/powerpoint/2010/main" val="374368142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ltGray">
          <a:xfrm>
            <a:off x="-239668" y="3"/>
            <a:ext cx="12676143" cy="6994526"/>
          </a:xfrm>
          <a:prstGeom prst="rect">
            <a:avLst/>
          </a:prstGeom>
        </p:spPr>
      </p:pic>
      <p:sp>
        <p:nvSpPr>
          <p:cNvPr id="11" name="Rectangle 10"/>
          <p:cNvSpPr/>
          <p:nvPr/>
        </p:nvSpPr>
        <p:spPr bwMode="auto">
          <a:xfrm>
            <a:off x="5821998" y="373063"/>
            <a:ext cx="6400800" cy="6400800"/>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txBox="1">
            <a:spLocks/>
          </p:cNvSpPr>
          <p:nvPr/>
        </p:nvSpPr>
        <p:spPr>
          <a:xfrm>
            <a:off x="5821998" y="373063"/>
            <a:ext cx="6217926" cy="1720381"/>
          </a:xfrm>
          <a:prstGeom prst="rect">
            <a:avLst/>
          </a:prstGeom>
        </p:spPr>
        <p:txBody>
          <a:bodyPr lIns="274320" tIns="137160" rIns="182880" bIns="146304"/>
          <a:lstStyle>
            <a:lvl1pPr algn="l" defTabSz="914400" rtl="0" eaLnBrk="1" latinLnBrk="0" hangingPunct="1">
              <a:spcBef>
                <a:spcPct val="0"/>
              </a:spcBef>
              <a:buNone/>
              <a:defRPr sz="6000" kern="1200">
                <a:gradFill>
                  <a:gsLst>
                    <a:gs pos="0">
                      <a:srgbClr val="FFFFFF"/>
                    </a:gs>
                    <a:gs pos="100000">
                      <a:srgbClr val="FFFFFF"/>
                    </a:gs>
                  </a:gsLst>
                  <a:lin ang="5400000" scaled="0"/>
                </a:gradFill>
                <a:latin typeface="+mj-lt"/>
                <a:ea typeface="+mj-ea"/>
                <a:cs typeface="+mj-cs"/>
              </a:defRPr>
            </a:lvl1pPr>
          </a:lstStyle>
          <a:p>
            <a:r>
              <a:rPr lang="en-US" sz="3600" dirty="0"/>
              <a:t>Klout is an organization that measures influence online</a:t>
            </a:r>
          </a:p>
        </p:txBody>
      </p:sp>
      <p:sp>
        <p:nvSpPr>
          <p:cNvPr id="14" name="Rectangle 13"/>
          <p:cNvSpPr/>
          <p:nvPr/>
        </p:nvSpPr>
        <p:spPr>
          <a:xfrm>
            <a:off x="5998508" y="1816203"/>
            <a:ext cx="5864905" cy="3250121"/>
          </a:xfrm>
          <a:prstGeom prst="rect">
            <a:avLst/>
          </a:prstGeom>
        </p:spPr>
        <p:txBody>
          <a:bodyPr wrap="square" lIns="182880" tIns="146304" rIns="182880" bIns="146304">
            <a:spAutoFit/>
          </a:bodyPr>
          <a:lstStyle/>
          <a:p>
            <a:pPr defTabSz="932688"/>
            <a:r>
              <a:rPr lang="en-US" sz="3200" dirty="0" smtClean="0">
                <a:solidFill>
                  <a:srgbClr val="505050"/>
                </a:solidFill>
              </a:rPr>
              <a:t>A Microsoft </a:t>
            </a:r>
            <a:r>
              <a:rPr lang="en-US" sz="3200" dirty="0">
                <a:solidFill>
                  <a:srgbClr val="505050"/>
                </a:solidFill>
              </a:rPr>
              <a:t>case study describes how Klout produced a multidimensional BI Semantic Model (cube) based on their open-source Hive data warehouse system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2099" y="6068004"/>
            <a:ext cx="2712351" cy="540902"/>
          </a:xfrm>
          <a:prstGeom prst="rect">
            <a:avLst/>
          </a:prstGeom>
        </p:spPr>
      </p:pic>
    </p:spTree>
    <p:extLst>
      <p:ext uri="{BB962C8B-B14F-4D97-AF65-F5344CB8AC3E}">
        <p14:creationId xmlns:p14="http://schemas.microsoft.com/office/powerpoint/2010/main" val="29196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a:xfrm>
            <a:off x="277003" y="1409030"/>
            <a:ext cx="11887200" cy="5810822"/>
          </a:xfrm>
        </p:spPr>
        <p:txBody>
          <a:bodyPr/>
          <a:lstStyle/>
          <a:p>
            <a:r>
              <a:rPr lang="en-US" dirty="0" smtClean="0">
                <a:solidFill>
                  <a:schemeClr val="tx1"/>
                </a:solidFill>
              </a:rPr>
              <a:t>Microsoft Big Data web site</a:t>
            </a:r>
          </a:p>
          <a:p>
            <a:pPr lvl="1"/>
            <a:r>
              <a:rPr lang="en-US" dirty="0" smtClean="0">
                <a:solidFill>
                  <a:schemeClr val="tx1"/>
                </a:solidFill>
                <a:hlinkClick r:id="rId2"/>
              </a:rPr>
              <a:t>http://www.microsoft.com/en-us/server-cloud/solutions/big-data.aspx</a:t>
            </a:r>
            <a:endParaRPr lang="en-US" dirty="0" smtClean="0">
              <a:solidFill>
                <a:schemeClr val="tx1"/>
              </a:solidFill>
            </a:endParaRPr>
          </a:p>
          <a:p>
            <a:r>
              <a:rPr lang="en-US" dirty="0" smtClean="0">
                <a:solidFill>
                  <a:schemeClr val="tx1"/>
                </a:solidFill>
              </a:rPr>
              <a:t>Microsoft Azure HDInsight web site</a:t>
            </a:r>
          </a:p>
          <a:p>
            <a:pPr lvl="1"/>
            <a:r>
              <a:rPr lang="en-US" dirty="0" smtClean="0">
                <a:solidFill>
                  <a:schemeClr val="tx1"/>
                </a:solidFill>
                <a:hlinkClick r:id="rId3"/>
              </a:rPr>
              <a:t>http://azure.microsoft.com/en-us/documentation/services/hdinsight/</a:t>
            </a:r>
            <a:endParaRPr lang="en-US" dirty="0" smtClean="0">
              <a:solidFill>
                <a:schemeClr val="tx1"/>
              </a:solidFill>
            </a:endParaRPr>
          </a:p>
          <a:p>
            <a:r>
              <a:rPr lang="en-US" dirty="0" err="1" smtClean="0">
                <a:solidFill>
                  <a:schemeClr val="tx1"/>
                </a:solidFill>
              </a:rPr>
              <a:t>Hortonworks</a:t>
            </a:r>
            <a:r>
              <a:rPr lang="en-US" dirty="0" smtClean="0">
                <a:solidFill>
                  <a:schemeClr val="tx1"/>
                </a:solidFill>
              </a:rPr>
              <a:t> tutorials</a:t>
            </a:r>
          </a:p>
          <a:p>
            <a:pPr lvl="1"/>
            <a:r>
              <a:rPr lang="en-US" dirty="0" smtClean="0">
                <a:solidFill>
                  <a:schemeClr val="tx1"/>
                </a:solidFill>
                <a:hlinkClick r:id="rId4"/>
              </a:rPr>
              <a:t>http://hortonworks.com/tutorials</a:t>
            </a:r>
            <a:endParaRPr lang="en-US" dirty="0" smtClean="0">
              <a:solidFill>
                <a:schemeClr val="tx1"/>
              </a:solidFill>
            </a:endParaRPr>
          </a:p>
          <a:p>
            <a:pPr lvl="1"/>
            <a:r>
              <a:rPr lang="en-US" dirty="0" smtClean="0">
                <a:solidFill>
                  <a:schemeClr val="tx1"/>
                </a:solidFill>
              </a:rPr>
              <a:t>Numerous tutorials are available to learn about big data by using the </a:t>
            </a:r>
            <a:r>
              <a:rPr lang="en-US" dirty="0" err="1" smtClean="0">
                <a:solidFill>
                  <a:schemeClr val="tx1"/>
                </a:solidFill>
              </a:rPr>
              <a:t>Hortonworks</a:t>
            </a:r>
            <a:r>
              <a:rPr lang="en-US" dirty="0" smtClean="0">
                <a:solidFill>
                  <a:schemeClr val="tx1"/>
                </a:solidFill>
              </a:rPr>
              <a:t> Sandbox</a:t>
            </a:r>
          </a:p>
          <a:p>
            <a:r>
              <a:rPr lang="en-US" dirty="0" err="1" smtClean="0">
                <a:solidFill>
                  <a:schemeClr val="tx1"/>
                </a:solidFill>
              </a:rPr>
              <a:t>Klout</a:t>
            </a:r>
            <a:r>
              <a:rPr lang="en-US" dirty="0" smtClean="0">
                <a:solidFill>
                  <a:schemeClr val="tx1"/>
                </a:solidFill>
              </a:rPr>
              <a:t> case study</a:t>
            </a:r>
          </a:p>
          <a:p>
            <a:pPr lvl="1"/>
            <a:r>
              <a:rPr lang="en-US" dirty="0" smtClean="0">
                <a:solidFill>
                  <a:schemeClr val="tx1"/>
                </a:solidFill>
                <a:hlinkClick r:id="rId5"/>
              </a:rPr>
              <a:t>http://www.microsoft.com/sqlserver/en/us/product-info/case-studies/klout.aspx</a:t>
            </a:r>
            <a:endParaRPr lang="en-US" dirty="0" smtClean="0">
              <a:solidFill>
                <a:schemeClr val="tx1"/>
              </a:solidFill>
            </a:endParaRPr>
          </a:p>
          <a:p>
            <a:endParaRPr lang="en-US" dirty="0">
              <a:solidFill>
                <a:schemeClr val="tx1"/>
              </a:solidFill>
            </a:endParaRPr>
          </a:p>
        </p:txBody>
      </p:sp>
      <p:sp>
        <p:nvSpPr>
          <p:cNvPr id="6" name="Title 5"/>
          <p:cNvSpPr>
            <a:spLocks noGrp="1"/>
          </p:cNvSpPr>
          <p:nvPr>
            <p:ph type="title"/>
          </p:nvPr>
        </p:nvSpPr>
        <p:spPr/>
        <p:txBody>
          <a:bodyPr/>
          <a:lstStyle/>
          <a:p>
            <a:r>
              <a:rPr lang="en-US" smtClean="0"/>
              <a:t>Resources</a:t>
            </a:r>
            <a:endParaRPr lang="en-US" dirty="0"/>
          </a:p>
        </p:txBody>
      </p:sp>
    </p:spTree>
    <p:extLst>
      <p:ext uri="{BB962C8B-B14F-4D97-AF65-F5344CB8AC3E}">
        <p14:creationId xmlns:p14="http://schemas.microsoft.com/office/powerpoint/2010/main" val="227095499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 resources</a:t>
            </a:r>
            <a:endParaRPr lang="en-US" dirty="0"/>
          </a:p>
        </p:txBody>
      </p:sp>
      <p:sp>
        <p:nvSpPr>
          <p:cNvPr id="6" name="Rectangle 5"/>
          <p:cNvSpPr/>
          <p:nvPr/>
        </p:nvSpPr>
        <p:spPr bwMode="auto">
          <a:xfrm>
            <a:off x="228059" y="1214474"/>
            <a:ext cx="11882736" cy="54831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4" tIns="146218" rIns="182774" bIns="146218"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invGray">
          <a:xfrm>
            <a:off x="325368" y="1592855"/>
            <a:ext cx="11785427" cy="5157901"/>
          </a:xfrm>
          <a:prstGeom prst="rect">
            <a:avLst/>
          </a:prstGeom>
        </p:spPr>
        <p:txBody>
          <a:bodyPr wrap="square" lIns="91387" tIns="45695" rIns="91387" bIns="45695">
            <a:spAutoFit/>
          </a:bodyPr>
          <a:lstStyle/>
          <a:p>
            <a:pPr marL="571165" indent="-571165" defTabSz="932194">
              <a:lnSpc>
                <a:spcPct val="90000"/>
              </a:lnSpc>
              <a:spcBef>
                <a:spcPct val="20000"/>
              </a:spcBef>
              <a:buSzPct val="105000"/>
              <a:buBlip>
                <a:blip r:embed="rId3"/>
              </a:buBlip>
            </a:pPr>
            <a:r>
              <a:rPr lang="en-US" sz="3570" b="1" dirty="0">
                <a:gradFill>
                  <a:gsLst>
                    <a:gs pos="1250">
                      <a:srgbClr val="FFFFFF"/>
                    </a:gs>
                    <a:gs pos="100000">
                      <a:srgbClr val="FFFFFF"/>
                    </a:gs>
                  </a:gsLst>
                  <a:lin ang="5400000" scaled="0"/>
                </a:gradFill>
                <a:latin typeface="Segoe UI Light"/>
              </a:rPr>
              <a:t>Download Microsoft SQL Server 2014</a:t>
            </a:r>
          </a:p>
          <a:p>
            <a:pPr indent="-932559" defTabSz="932194">
              <a:lnSpc>
                <a:spcPct val="90000"/>
              </a:lnSpc>
              <a:spcBef>
                <a:spcPct val="20000"/>
              </a:spcBef>
              <a:buSzPct val="105000"/>
            </a:pPr>
            <a:r>
              <a:rPr lang="en-US" sz="3264" dirty="0">
                <a:solidFill>
                  <a:srgbClr val="7FBA00">
                    <a:lumMod val="60000"/>
                    <a:lumOff val="40000"/>
                  </a:srgbClr>
                </a:solidFill>
                <a:latin typeface="Segoe UI Light"/>
              </a:rPr>
              <a:t>     http://www.trySQLSever.com</a:t>
            </a:r>
          </a:p>
          <a:p>
            <a:pPr indent="-932559" defTabSz="932194">
              <a:lnSpc>
                <a:spcPct val="90000"/>
              </a:lnSpc>
              <a:spcBef>
                <a:spcPct val="20000"/>
              </a:spcBef>
              <a:buSzPct val="105000"/>
            </a:pPr>
            <a:endParaRPr lang="en-US" sz="2856" dirty="0">
              <a:solidFill>
                <a:srgbClr val="7FBA00">
                  <a:lumMod val="60000"/>
                  <a:lumOff val="40000"/>
                </a:srgbClr>
              </a:solidFill>
              <a:latin typeface="Segoe UI Light"/>
            </a:endParaRPr>
          </a:p>
          <a:p>
            <a:pPr marL="571165" indent="-571165" defTabSz="932194">
              <a:lnSpc>
                <a:spcPct val="90000"/>
              </a:lnSpc>
              <a:spcBef>
                <a:spcPct val="20000"/>
              </a:spcBef>
              <a:buSzPct val="105000"/>
              <a:buBlip>
                <a:blip r:embed="rId3"/>
              </a:buBlip>
            </a:pPr>
            <a:r>
              <a:rPr lang="en-US" sz="3672" b="1" dirty="0">
                <a:gradFill>
                  <a:gsLst>
                    <a:gs pos="1250">
                      <a:srgbClr val="FFFFFF"/>
                    </a:gs>
                    <a:gs pos="100000">
                      <a:srgbClr val="FFFFFF"/>
                    </a:gs>
                  </a:gsLst>
                  <a:lin ang="5400000" scaled="0"/>
                </a:gradFill>
                <a:latin typeface="Segoe UI Light"/>
              </a:rPr>
              <a:t>Try out Power BI for Office 365!</a:t>
            </a:r>
          </a:p>
          <a:p>
            <a:pPr marL="466279" lvl="2" defTabSz="932194">
              <a:lnSpc>
                <a:spcPct val="90000"/>
              </a:lnSpc>
              <a:spcBef>
                <a:spcPct val="20000"/>
              </a:spcBef>
              <a:buSzPct val="105000"/>
            </a:pPr>
            <a:r>
              <a:rPr lang="en-US" sz="3264" dirty="0">
                <a:gradFill>
                  <a:gsLst>
                    <a:gs pos="1250">
                      <a:srgbClr val="FFFFFF"/>
                    </a:gs>
                    <a:gs pos="100000">
                      <a:srgbClr val="FFFFFF"/>
                    </a:gs>
                  </a:gsLst>
                  <a:lin ang="5400000" scaled="0"/>
                </a:gradFill>
                <a:latin typeface="Segoe UI Light"/>
              </a:rPr>
              <a:t> </a:t>
            </a:r>
            <a:r>
              <a:rPr lang="en-US" sz="3264" dirty="0">
                <a:solidFill>
                  <a:srgbClr val="7FBA00">
                    <a:lumMod val="60000"/>
                    <a:lumOff val="40000"/>
                  </a:srgbClr>
                </a:solidFill>
                <a:latin typeface="Segoe UI Light"/>
              </a:rPr>
              <a:t>http://www.powerbi.com</a:t>
            </a:r>
          </a:p>
          <a:p>
            <a:pPr defTabSz="932194">
              <a:lnSpc>
                <a:spcPct val="90000"/>
              </a:lnSpc>
              <a:spcBef>
                <a:spcPct val="20000"/>
              </a:spcBef>
              <a:buSzPct val="105000"/>
            </a:pPr>
            <a:endParaRPr lang="en-US" sz="2856" b="1" dirty="0">
              <a:gradFill>
                <a:gsLst>
                  <a:gs pos="1250">
                    <a:srgbClr val="FFFFFF"/>
                  </a:gs>
                  <a:gs pos="100000">
                    <a:srgbClr val="FFFFFF"/>
                  </a:gs>
                </a:gsLst>
                <a:lin ang="5400000" scaled="0"/>
              </a:gradFill>
              <a:latin typeface="Segoe UI Light"/>
            </a:endParaRPr>
          </a:p>
          <a:p>
            <a:pPr marL="571165" indent="-571165" defTabSz="932194">
              <a:lnSpc>
                <a:spcPct val="90000"/>
              </a:lnSpc>
              <a:spcBef>
                <a:spcPct val="20000"/>
              </a:spcBef>
              <a:buSzPct val="105000"/>
              <a:buBlip>
                <a:blip r:embed="rId3"/>
              </a:buBlip>
            </a:pPr>
            <a:r>
              <a:rPr lang="en-US" sz="3672" b="1" dirty="0">
                <a:gradFill>
                  <a:gsLst>
                    <a:gs pos="1250">
                      <a:srgbClr val="FFFFFF"/>
                    </a:gs>
                    <a:gs pos="100000">
                      <a:srgbClr val="FFFFFF"/>
                    </a:gs>
                  </a:gsLst>
                  <a:lin ang="5400000" scaled="0"/>
                </a:gradFill>
                <a:latin typeface="Segoe UI Light"/>
              </a:rPr>
              <a:t>Sign up for Microsoft HDInsight today!</a:t>
            </a:r>
          </a:p>
          <a:p>
            <a:pPr marL="466279" lvl="2" defTabSz="932194">
              <a:lnSpc>
                <a:spcPct val="90000"/>
              </a:lnSpc>
              <a:spcBef>
                <a:spcPct val="20000"/>
              </a:spcBef>
              <a:buSzPct val="105000"/>
            </a:pPr>
            <a:r>
              <a:rPr lang="en-US" sz="3264" dirty="0">
                <a:gradFill>
                  <a:gsLst>
                    <a:gs pos="1250">
                      <a:srgbClr val="FFFFFF"/>
                    </a:gs>
                    <a:gs pos="100000">
                      <a:srgbClr val="FFFFFF"/>
                    </a:gs>
                  </a:gsLst>
                  <a:lin ang="5400000" scaled="0"/>
                </a:gradFill>
                <a:latin typeface="Segoe UI Light"/>
              </a:rPr>
              <a:t> </a:t>
            </a:r>
            <a:r>
              <a:rPr lang="en-US" sz="3264" dirty="0">
                <a:solidFill>
                  <a:srgbClr val="7FBA00">
                    <a:lumMod val="60000"/>
                    <a:lumOff val="40000"/>
                  </a:srgbClr>
                </a:solidFill>
                <a:latin typeface="Segoe UI Light"/>
              </a:rPr>
              <a:t>http://microsoft.com/bigdata</a:t>
            </a:r>
          </a:p>
          <a:p>
            <a:pPr marL="571165" indent="-571165" defTabSz="932194">
              <a:lnSpc>
                <a:spcPct val="90000"/>
              </a:lnSpc>
              <a:spcBef>
                <a:spcPct val="20000"/>
              </a:spcBef>
              <a:buSzPct val="105000"/>
              <a:buBlip>
                <a:blip r:embed="rId3"/>
              </a:buBlip>
            </a:pPr>
            <a:endParaRPr lang="en-US" sz="3570" dirty="0">
              <a:gradFill>
                <a:gsLst>
                  <a:gs pos="1250">
                    <a:srgbClr val="FFFFFF"/>
                  </a:gs>
                  <a:gs pos="100000">
                    <a:srgbClr val="FFFFFF"/>
                  </a:gs>
                </a:gsLst>
                <a:lin ang="5400000" scaled="0"/>
              </a:gradFill>
              <a:latin typeface="Segoe UI Light"/>
            </a:endParaRPr>
          </a:p>
        </p:txBody>
      </p:sp>
      <p:sp>
        <p:nvSpPr>
          <p:cNvPr id="8" name="Rectangle 7"/>
          <p:cNvSpPr/>
          <p:nvPr/>
        </p:nvSpPr>
        <p:spPr bwMode="invGray">
          <a:xfrm>
            <a:off x="325367" y="3849983"/>
            <a:ext cx="11785427" cy="1116982"/>
          </a:xfrm>
          <a:prstGeom prst="rect">
            <a:avLst/>
          </a:prstGeom>
        </p:spPr>
        <p:txBody>
          <a:bodyPr wrap="square" lIns="91387" tIns="45695" rIns="91387" bIns="45695">
            <a:spAutoFit/>
          </a:bodyPr>
          <a:lstStyle/>
          <a:p>
            <a:pPr marL="466280" lvl="1" defTabSz="932194">
              <a:lnSpc>
                <a:spcPct val="90000"/>
              </a:lnSpc>
              <a:spcBef>
                <a:spcPct val="20000"/>
              </a:spcBef>
              <a:buSzPct val="105000"/>
            </a:pPr>
            <a:endParaRPr lang="en-US" sz="3264" b="1" dirty="0">
              <a:solidFill>
                <a:srgbClr val="FFFFFF"/>
              </a:solidFill>
              <a:latin typeface="Segoe UI Light"/>
            </a:endParaRPr>
          </a:p>
          <a:p>
            <a:pPr marL="466280" lvl="1" defTabSz="932194">
              <a:lnSpc>
                <a:spcPct val="90000"/>
              </a:lnSpc>
              <a:spcBef>
                <a:spcPct val="20000"/>
              </a:spcBef>
              <a:buSzPct val="105000"/>
            </a:pPr>
            <a:endParaRPr lang="en-US" sz="3264" b="1" dirty="0">
              <a:solidFill>
                <a:srgbClr val="FFFFFF"/>
              </a:solidFill>
              <a:latin typeface="Segoe UI Light"/>
            </a:endParaRPr>
          </a:p>
        </p:txBody>
      </p:sp>
      <p:sp useBgFill="1">
        <p:nvSpPr>
          <p:cNvPr id="11" name="Freeform 10"/>
          <p:cNvSpPr/>
          <p:nvPr/>
        </p:nvSpPr>
        <p:spPr bwMode="auto">
          <a:xfrm>
            <a:off x="2505" y="-1"/>
            <a:ext cx="12431473"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4" tIns="146218" rIns="182774" bIns="146218" numCol="1" spcCol="0" rtlCol="0" fromWordArt="0" anchor="t" anchorCtr="0" forceAA="0" compatLnSpc="1">
            <a:prstTxWarp prst="textNoShape">
              <a:avLst/>
            </a:prstTxWarp>
            <a:noAutofit/>
          </a:bodyPr>
          <a:lstStyle/>
          <a:p>
            <a:pPr algn="ctr" defTabSz="931924"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531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nodePh="1">
                                  <p:stCondLst>
                                    <p:cond delay="100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grpSp>
        <p:nvGrpSpPr>
          <p:cNvPr id="13" name="Group 12"/>
          <p:cNvGrpSpPr/>
          <p:nvPr/>
        </p:nvGrpSpPr>
        <p:grpSpPr>
          <a:xfrm>
            <a:off x="5997643" y="1214472"/>
            <a:ext cx="5486404" cy="2748820"/>
            <a:chOff x="5997643" y="1214472"/>
            <a:chExt cx="5486404" cy="2748820"/>
          </a:xfrm>
        </p:grpSpPr>
        <p:sp>
          <p:nvSpPr>
            <p:cNvPr id="14" name="Arrow Bar"/>
            <p:cNvSpPr/>
            <p:nvPr/>
          </p:nvSpPr>
          <p:spPr bwMode="gray">
            <a:xfrm>
              <a:off x="5997647" y="1214472"/>
              <a:ext cx="5486400" cy="184137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Learning</a:t>
              </a:r>
            </a:p>
          </p:txBody>
        </p:sp>
        <p:sp>
          <p:nvSpPr>
            <p:cNvPr id="15" name="Rectangle 14"/>
            <p:cNvSpPr/>
            <p:nvPr/>
          </p:nvSpPr>
          <p:spPr bwMode="auto">
            <a:xfrm>
              <a:off x="5997643" y="3046651"/>
              <a:ext cx="5481391"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570121" y="3108285"/>
              <a:ext cx="4242253" cy="338554"/>
            </a:xfrm>
            <a:prstGeom prst="rect">
              <a:avLst/>
            </a:prstGeom>
          </p:spPr>
          <p:txBody>
            <a:bodyPr wrap="none" lIns="182880">
              <a:spAutoFit/>
            </a:bodyPr>
            <a:lstStyle/>
            <a:p>
              <a:pPr marL="0" lvl="1">
                <a:tabLst>
                  <a:tab pos="1828800" algn="l"/>
                </a:tabLst>
              </a:pPr>
              <a:r>
                <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rPr>
                <a:t>Microsoft Certification &amp; Training Resources</a:t>
              </a:r>
            </a:p>
          </p:txBody>
        </p:sp>
        <p:sp>
          <p:nvSpPr>
            <p:cNvPr id="17" name="Rectangle 16"/>
            <p:cNvSpPr/>
            <p:nvPr/>
          </p:nvSpPr>
          <p:spPr bwMode="white">
            <a:xfrm>
              <a:off x="6591784" y="3459509"/>
              <a:ext cx="4620541" cy="369332"/>
            </a:xfrm>
            <a:prstGeom prst="rect">
              <a:avLst/>
            </a:prstGeom>
          </p:spPr>
          <p:txBody>
            <a:bodyPr wrap="square" lIns="182880">
              <a:spAutoFit/>
            </a:bodyPr>
            <a:lstStyle/>
            <a:p>
              <a:r>
                <a:rPr lang="en-US" dirty="0">
                  <a:solidFill>
                    <a:srgbClr val="FFFFFF"/>
                  </a:solidFill>
                  <a:hlinkClick r:id="rId3"/>
                </a:rPr>
                <a:t>www.microsoft.com/learning </a:t>
              </a:r>
              <a:endParaRPr lang="en-US" sz="1600" dirty="0"/>
            </a:p>
          </p:txBody>
        </p:sp>
        <p:sp>
          <p:nvSpPr>
            <p:cNvPr id="18" name="Freeform 19"/>
            <p:cNvSpPr>
              <a:spLocks noEditPoints="1"/>
            </p:cNvSpPr>
            <p:nvPr/>
          </p:nvSpPr>
          <p:spPr bwMode="black">
            <a:xfrm>
              <a:off x="6168926" y="330732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9" name="Group 18"/>
          <p:cNvGrpSpPr/>
          <p:nvPr/>
        </p:nvGrpSpPr>
        <p:grpSpPr>
          <a:xfrm>
            <a:off x="5987589" y="3946350"/>
            <a:ext cx="5491447" cy="2734059"/>
            <a:chOff x="5987589" y="3946350"/>
            <a:chExt cx="5491447" cy="2734059"/>
          </a:xfrm>
        </p:grpSpPr>
        <p:sp>
          <p:nvSpPr>
            <p:cNvPr id="20" name="Title Tile"/>
            <p:cNvSpPr/>
            <p:nvPr/>
          </p:nvSpPr>
          <p:spPr bwMode="gray">
            <a:xfrm>
              <a:off x="5997647" y="3946350"/>
              <a:ext cx="5481387" cy="183529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err="1"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msdn</a:t>
              </a:r>
              <a:endPar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5987589" y="5766010"/>
              <a:ext cx="5491447"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Rectangle 21"/>
            <p:cNvSpPr/>
            <p:nvPr/>
          </p:nvSpPr>
          <p:spPr>
            <a:xfrm>
              <a:off x="6562627" y="5827493"/>
              <a:ext cx="2564292" cy="338554"/>
            </a:xfrm>
            <a:prstGeom prst="rect">
              <a:avLst/>
            </a:prstGeom>
          </p:spPr>
          <p:txBody>
            <a:bodyPr wrap="none" lIns="182880">
              <a:spAutoFit/>
            </a:bodyPr>
            <a:lstStyle/>
            <a:p>
              <a:pPr marL="0" lvl="1">
                <a:tabLst>
                  <a:tab pos="1828800" algn="l"/>
                </a:tabLst>
              </a:pPr>
              <a:r>
                <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rPr>
                <a:t>Resources for Developers</a:t>
              </a:r>
            </a:p>
          </p:txBody>
        </p:sp>
        <p:sp>
          <p:nvSpPr>
            <p:cNvPr id="23" name="Rectangle 22"/>
            <p:cNvSpPr/>
            <p:nvPr/>
          </p:nvSpPr>
          <p:spPr bwMode="white">
            <a:xfrm>
              <a:off x="6569972" y="6177859"/>
              <a:ext cx="4642353" cy="369332"/>
            </a:xfrm>
            <a:prstGeom prst="rect">
              <a:avLst/>
            </a:prstGeom>
          </p:spPr>
          <p:txBody>
            <a:bodyPr wrap="square" lIns="182880">
              <a:spAutoFit/>
            </a:bodyPr>
            <a:lstStyle/>
            <a:p>
              <a:r>
                <a:rPr lang="en-US" dirty="0">
                  <a:solidFill>
                    <a:srgbClr val="FFFFFF"/>
                  </a:solidFill>
                  <a:hlinkClick r:id="rId4"/>
                </a:rPr>
                <a:t>http://microsoft.com/msdn </a:t>
              </a:r>
              <a:endParaRPr lang="en-US" dirty="0">
                <a:solidFill>
                  <a:srgbClr val="FFFFFF"/>
                </a:solidFill>
              </a:endParaRPr>
            </a:p>
          </p:txBody>
        </p:sp>
        <p:sp>
          <p:nvSpPr>
            <p:cNvPr id="24" name="Freeform 57"/>
            <p:cNvSpPr>
              <a:spLocks noEditPoints="1"/>
            </p:cNvSpPr>
            <p:nvPr/>
          </p:nvSpPr>
          <p:spPr bwMode="black">
            <a:xfrm>
              <a:off x="6168926" y="6020803"/>
              <a:ext cx="404813" cy="404812"/>
            </a:xfrm>
            <a:custGeom>
              <a:avLst/>
              <a:gdLst>
                <a:gd name="T0" fmla="*/ 77 w 154"/>
                <a:gd name="T1" fmla="*/ 154 h 154"/>
                <a:gd name="T2" fmla="*/ 0 w 154"/>
                <a:gd name="T3" fmla="*/ 77 h 154"/>
                <a:gd name="T4" fmla="*/ 77 w 154"/>
                <a:gd name="T5" fmla="*/ 0 h 154"/>
                <a:gd name="T6" fmla="*/ 154 w 154"/>
                <a:gd name="T7" fmla="*/ 77 h 154"/>
                <a:gd name="T8" fmla="*/ 77 w 154"/>
                <a:gd name="T9" fmla="*/ 154 h 154"/>
                <a:gd name="T10" fmla="*/ 77 w 154"/>
                <a:gd name="T11" fmla="*/ 10 h 154"/>
                <a:gd name="T12" fmla="*/ 10 w 154"/>
                <a:gd name="T13" fmla="*/ 77 h 154"/>
                <a:gd name="T14" fmla="*/ 77 w 154"/>
                <a:gd name="T15" fmla="*/ 145 h 154"/>
                <a:gd name="T16" fmla="*/ 144 w 154"/>
                <a:gd name="T17" fmla="*/ 77 h 154"/>
                <a:gd name="T18" fmla="*/ 77 w 154"/>
                <a:gd name="T19" fmla="*/ 10 h 154"/>
                <a:gd name="T20" fmla="*/ 102 w 154"/>
                <a:gd name="T21" fmla="*/ 49 h 154"/>
                <a:gd name="T22" fmla="*/ 52 w 154"/>
                <a:gd name="T23" fmla="*/ 49 h 154"/>
                <a:gd name="T24" fmla="*/ 44 w 154"/>
                <a:gd name="T25" fmla="*/ 58 h 154"/>
                <a:gd name="T26" fmla="*/ 44 w 154"/>
                <a:gd name="T27" fmla="*/ 90 h 154"/>
                <a:gd name="T28" fmla="*/ 52 w 154"/>
                <a:gd name="T29" fmla="*/ 99 h 154"/>
                <a:gd name="T30" fmla="*/ 64 w 154"/>
                <a:gd name="T31" fmla="*/ 99 h 154"/>
                <a:gd name="T32" fmla="*/ 90 w 154"/>
                <a:gd name="T33" fmla="*/ 116 h 154"/>
                <a:gd name="T34" fmla="*/ 85 w 154"/>
                <a:gd name="T35" fmla="*/ 99 h 154"/>
                <a:gd name="T36" fmla="*/ 102 w 154"/>
                <a:gd name="T37" fmla="*/ 99 h 154"/>
                <a:gd name="T38" fmla="*/ 110 w 154"/>
                <a:gd name="T39" fmla="*/ 91 h 154"/>
                <a:gd name="T40" fmla="*/ 110 w 154"/>
                <a:gd name="T41" fmla="*/ 58 h 154"/>
                <a:gd name="T42" fmla="*/ 102 w 154"/>
                <a:gd name="T43" fmla="*/ 4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54">
                  <a:moveTo>
                    <a:pt x="77" y="154"/>
                  </a:moveTo>
                  <a:cubicBezTo>
                    <a:pt x="34" y="154"/>
                    <a:pt x="0" y="120"/>
                    <a:pt x="0" y="77"/>
                  </a:cubicBezTo>
                  <a:cubicBezTo>
                    <a:pt x="0" y="35"/>
                    <a:pt x="34" y="0"/>
                    <a:pt x="77" y="0"/>
                  </a:cubicBezTo>
                  <a:cubicBezTo>
                    <a:pt x="120" y="0"/>
                    <a:pt x="154" y="35"/>
                    <a:pt x="154" y="77"/>
                  </a:cubicBezTo>
                  <a:cubicBezTo>
                    <a:pt x="154" y="120"/>
                    <a:pt x="120" y="154"/>
                    <a:pt x="77" y="154"/>
                  </a:cubicBezTo>
                  <a:close/>
                  <a:moveTo>
                    <a:pt x="77" y="10"/>
                  </a:moveTo>
                  <a:cubicBezTo>
                    <a:pt x="40" y="10"/>
                    <a:pt x="10" y="40"/>
                    <a:pt x="10" y="77"/>
                  </a:cubicBezTo>
                  <a:cubicBezTo>
                    <a:pt x="10" y="114"/>
                    <a:pt x="40" y="145"/>
                    <a:pt x="77" y="145"/>
                  </a:cubicBezTo>
                  <a:cubicBezTo>
                    <a:pt x="114" y="145"/>
                    <a:pt x="144" y="114"/>
                    <a:pt x="144" y="77"/>
                  </a:cubicBezTo>
                  <a:cubicBezTo>
                    <a:pt x="144" y="40"/>
                    <a:pt x="114" y="10"/>
                    <a:pt x="77" y="10"/>
                  </a:cubicBezTo>
                  <a:close/>
                  <a:moveTo>
                    <a:pt x="102" y="49"/>
                  </a:moveTo>
                  <a:cubicBezTo>
                    <a:pt x="52" y="49"/>
                    <a:pt x="52" y="49"/>
                    <a:pt x="52" y="49"/>
                  </a:cubicBezTo>
                  <a:cubicBezTo>
                    <a:pt x="48" y="49"/>
                    <a:pt x="44" y="53"/>
                    <a:pt x="44" y="58"/>
                  </a:cubicBezTo>
                  <a:cubicBezTo>
                    <a:pt x="44" y="90"/>
                    <a:pt x="44" y="90"/>
                    <a:pt x="44" y="90"/>
                  </a:cubicBezTo>
                  <a:cubicBezTo>
                    <a:pt x="44" y="95"/>
                    <a:pt x="47" y="99"/>
                    <a:pt x="52" y="99"/>
                  </a:cubicBezTo>
                  <a:cubicBezTo>
                    <a:pt x="64" y="99"/>
                    <a:pt x="64" y="99"/>
                    <a:pt x="64" y="99"/>
                  </a:cubicBezTo>
                  <a:cubicBezTo>
                    <a:pt x="90" y="116"/>
                    <a:pt x="90" y="116"/>
                    <a:pt x="90" y="116"/>
                  </a:cubicBezTo>
                  <a:cubicBezTo>
                    <a:pt x="85" y="99"/>
                    <a:pt x="85" y="99"/>
                    <a:pt x="85" y="99"/>
                  </a:cubicBezTo>
                  <a:cubicBezTo>
                    <a:pt x="102" y="99"/>
                    <a:pt x="102" y="99"/>
                    <a:pt x="102" y="99"/>
                  </a:cubicBezTo>
                  <a:cubicBezTo>
                    <a:pt x="107" y="99"/>
                    <a:pt x="110" y="95"/>
                    <a:pt x="110" y="91"/>
                  </a:cubicBezTo>
                  <a:cubicBezTo>
                    <a:pt x="110" y="58"/>
                    <a:pt x="110" y="58"/>
                    <a:pt x="110" y="58"/>
                  </a:cubicBezTo>
                  <a:cubicBezTo>
                    <a:pt x="110" y="53"/>
                    <a:pt x="107" y="49"/>
                    <a:pt x="102" y="49"/>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5" name="Group 24"/>
          <p:cNvGrpSpPr/>
          <p:nvPr/>
        </p:nvGrpSpPr>
        <p:grpSpPr>
          <a:xfrm>
            <a:off x="274639" y="3947146"/>
            <a:ext cx="5476342" cy="2733263"/>
            <a:chOff x="274639" y="3947146"/>
            <a:chExt cx="5476342" cy="2733263"/>
          </a:xfrm>
        </p:grpSpPr>
        <p:sp>
          <p:nvSpPr>
            <p:cNvPr id="26" name="TechEd Tile"/>
            <p:cNvSpPr/>
            <p:nvPr/>
          </p:nvSpPr>
          <p:spPr bwMode="gray">
            <a:xfrm>
              <a:off x="274639" y="3947146"/>
              <a:ext cx="5476339" cy="18345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40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a:t>
              </a:r>
              <a:endParaRPr lang="en-US" sz="40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274639" y="5766010"/>
              <a:ext cx="5476342"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Rectangle 27"/>
            <p:cNvSpPr/>
            <p:nvPr/>
          </p:nvSpPr>
          <p:spPr>
            <a:xfrm>
              <a:off x="862109" y="5827493"/>
              <a:ext cx="2940805" cy="338554"/>
            </a:xfrm>
            <a:prstGeom prst="rect">
              <a:avLst/>
            </a:prstGeom>
          </p:spPr>
          <p:txBody>
            <a:bodyPr wrap="none" lIns="182880">
              <a:spAutoFit/>
            </a:bodyPr>
            <a:lstStyle/>
            <a:p>
              <a:pPr marL="0" lvl="1">
                <a:tabLst>
                  <a:tab pos="1828800" algn="l"/>
                </a:tabLst>
              </a:pPr>
              <a:r>
                <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rPr>
                <a:t>Resources for IT Professionals</a:t>
              </a:r>
            </a:p>
          </p:txBody>
        </p:sp>
        <p:sp>
          <p:nvSpPr>
            <p:cNvPr id="29" name="Rectangle 28"/>
            <p:cNvSpPr/>
            <p:nvPr/>
          </p:nvSpPr>
          <p:spPr bwMode="white">
            <a:xfrm>
              <a:off x="860289" y="6177859"/>
              <a:ext cx="4169859" cy="369332"/>
            </a:xfrm>
            <a:prstGeom prst="rect">
              <a:avLst/>
            </a:prstGeom>
          </p:spPr>
          <p:txBody>
            <a:bodyPr wrap="square" lIns="182880">
              <a:spAutoFit/>
            </a:bodyPr>
            <a:lstStyle/>
            <a:p>
              <a:pPr lvl="0">
                <a:spcBef>
                  <a:spcPts val="600"/>
                </a:spcBef>
                <a:buSzPct val="120000"/>
                <a:tabLst>
                  <a:tab pos="1828800" algn="l"/>
                </a:tabLst>
                <a:defRPr/>
              </a:pPr>
              <a:r>
                <a:rPr lang="en-US" dirty="0">
                  <a:solidFill>
                    <a:srgbClr val="FFFFFF"/>
                  </a:solidFill>
                  <a:hlinkClick r:id="rId5"/>
                </a:rPr>
                <a:t>http://microsoft.com/technet  </a:t>
              </a:r>
              <a:endParaRPr lang="en-US" dirty="0">
                <a:solidFill>
                  <a:srgbClr val="FFFFFF"/>
                </a:solidFill>
              </a:endParaRPr>
            </a:p>
          </p:txBody>
        </p:sp>
        <p:sp>
          <p:nvSpPr>
            <p:cNvPr id="30" name="Freeform 54"/>
            <p:cNvSpPr>
              <a:spLocks noEditPoints="1"/>
            </p:cNvSpPr>
            <p:nvPr/>
          </p:nvSpPr>
          <p:spPr bwMode="black">
            <a:xfrm>
              <a:off x="444595" y="6020803"/>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1" name="Group 30"/>
          <p:cNvGrpSpPr/>
          <p:nvPr/>
        </p:nvGrpSpPr>
        <p:grpSpPr>
          <a:xfrm>
            <a:off x="274639" y="1214472"/>
            <a:ext cx="5476342" cy="2742476"/>
            <a:chOff x="274639" y="1214472"/>
            <a:chExt cx="5476342" cy="2742476"/>
          </a:xfrm>
        </p:grpSpPr>
        <p:sp>
          <p:nvSpPr>
            <p:cNvPr id="32" name="Rectangle 31"/>
            <p:cNvSpPr/>
            <p:nvPr/>
          </p:nvSpPr>
          <p:spPr bwMode="auto">
            <a:xfrm>
              <a:off x="274639" y="3040063"/>
              <a:ext cx="5476342" cy="91688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Rectangle 32"/>
            <p:cNvSpPr/>
            <p:nvPr/>
          </p:nvSpPr>
          <p:spPr>
            <a:xfrm>
              <a:off x="860289" y="3101713"/>
              <a:ext cx="2154116" cy="338554"/>
            </a:xfrm>
            <a:prstGeom prst="rect">
              <a:avLst/>
            </a:prstGeom>
          </p:spPr>
          <p:txBody>
            <a:bodyPr wrap="none" lIns="182880">
              <a:spAutoFit/>
            </a:bodyPr>
            <a:lstStyle/>
            <a:p>
              <a:pPr marL="0" lvl="1">
                <a:tabLst>
                  <a:tab pos="1828800" algn="l"/>
                </a:tabLst>
              </a:pPr>
              <a:r>
                <a:rPr lang="en-US" sz="1600" dirty="0" smtClean="0">
                  <a:gradFill>
                    <a:gsLst>
                      <a:gs pos="1250">
                        <a:schemeClr val="bg1"/>
                      </a:gs>
                      <a:gs pos="100000">
                        <a:schemeClr val="bg1"/>
                      </a:gs>
                    </a:gsLst>
                    <a:lin ang="5400000" scaled="0"/>
                  </a:gradFill>
                  <a:latin typeface="Segoe UI" pitchFamily="34" charset="0"/>
                  <a:ea typeface="Segoe UI" pitchFamily="34" charset="0"/>
                  <a:cs typeface="Segoe UI" pitchFamily="34" charset="0"/>
                </a:rPr>
                <a:t>Sessions on Demand</a:t>
              </a:r>
              <a:endParaRPr lang="en-US" sz="1600" dirty="0">
                <a:gradFill>
                  <a:gsLst>
                    <a:gs pos="1250">
                      <a:schemeClr val="bg1"/>
                    </a:gs>
                    <a:gs pos="100000">
                      <a:schemeClr val="bg1"/>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white">
            <a:xfrm>
              <a:off x="862108" y="3453031"/>
              <a:ext cx="4642203" cy="369332"/>
            </a:xfrm>
            <a:prstGeom prst="rect">
              <a:avLst/>
            </a:prstGeom>
          </p:spPr>
          <p:txBody>
            <a:bodyPr wrap="square" lIns="182880">
              <a:spAutoFit/>
            </a:bodyPr>
            <a:lstStyle/>
            <a:p>
              <a:r>
                <a:rPr lang="en-US" u="sng" dirty="0">
                  <a:hlinkClick r:id="rId6"/>
                </a:rPr>
                <a:t>http://channel9.msdn.com/Events/TechEd</a:t>
              </a:r>
              <a:endParaRPr lang="en-US" dirty="0"/>
            </a:p>
          </p:txBody>
        </p:sp>
        <p:sp>
          <p:nvSpPr>
            <p:cNvPr id="35" name="Freeform 25"/>
            <p:cNvSpPr>
              <a:spLocks noEditPoints="1"/>
            </p:cNvSpPr>
            <p:nvPr/>
          </p:nvSpPr>
          <p:spPr bwMode="black">
            <a:xfrm flipH="1">
              <a:off x="468408" y="3294205"/>
              <a:ext cx="393700" cy="39370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274639" y="1214472"/>
              <a:ext cx="5474682" cy="1841152"/>
            </a:xfrm>
            <a:prstGeom prst="rect">
              <a:avLst/>
            </a:prstGeom>
          </p:spPr>
        </p:pic>
      </p:grpSp>
    </p:spTree>
    <p:extLst>
      <p:ext uri="{BB962C8B-B14F-4D97-AF65-F5344CB8AC3E}">
        <p14:creationId xmlns:p14="http://schemas.microsoft.com/office/powerpoint/2010/main" val="17216799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63" presetClass="path" presetSubtype="0" decel="100000" fill="hold" nodeType="withEffect">
                                  <p:stCondLst>
                                    <p:cond delay="0"/>
                                  </p:stCondLst>
                                  <p:childTnLst>
                                    <p:animMotion origin="layout" path="M -0.02413 3.26827E-6 L 0 3.26827E-6 " pathEditMode="relative" rAng="0" ptsTypes="AA">
                                      <p:cBhvr>
                                        <p:cTn id="9" dur="750" fill="hold"/>
                                        <p:tgtEl>
                                          <p:spTgt spid="31"/>
                                        </p:tgtEl>
                                        <p:attrNameLst>
                                          <p:attrName>ppt_x</p:attrName>
                                          <p:attrName>ppt_y</p:attrName>
                                        </p:attrNameLst>
                                      </p:cBhvr>
                                      <p:rCtr x="1200" y="0"/>
                                    </p:animMotion>
                                  </p:childTnLst>
                                </p:cTn>
                              </p:par>
                              <p:par>
                                <p:cTn id="10" presetID="10" presetClass="entr" presetSubtype="0" fill="hold"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100"/>
                                  </p:stCondLst>
                                  <p:childTnLst>
                                    <p:animMotion origin="layout" path="M -0.02413 3.26827E-6 L 0 3.26827E-6 " pathEditMode="relative" rAng="0" ptsTypes="AA">
                                      <p:cBhvr>
                                        <p:cTn id="14" dur="750" fill="hold"/>
                                        <p:tgtEl>
                                          <p:spTgt spid="13"/>
                                        </p:tgtEl>
                                        <p:attrNameLst>
                                          <p:attrName>ppt_x</p:attrName>
                                          <p:attrName>ppt_y</p:attrName>
                                        </p:attrNameLst>
                                      </p:cBhvr>
                                      <p:rCtr x="1200" y="0"/>
                                    </p:animMotion>
                                  </p:childTnLst>
                                </p:cTn>
                              </p:par>
                              <p:par>
                                <p:cTn id="15" presetID="10" presetClass="entr" presetSubtype="0"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63" presetClass="path" presetSubtype="0" decel="100000" fill="hold" nodeType="withEffect">
                                  <p:stCondLst>
                                    <p:cond delay="200"/>
                                  </p:stCondLst>
                                  <p:childTnLst>
                                    <p:animMotion origin="layout" path="M -0.02413 3.26827E-6 L 0 3.26827E-6 " pathEditMode="relative" rAng="0" ptsTypes="AA">
                                      <p:cBhvr>
                                        <p:cTn id="19" dur="750" fill="hold"/>
                                        <p:tgtEl>
                                          <p:spTgt spid="25"/>
                                        </p:tgtEl>
                                        <p:attrNameLst>
                                          <p:attrName>ppt_x</p:attrName>
                                          <p:attrName>ppt_y</p:attrName>
                                        </p:attrNameLst>
                                      </p:cBhvr>
                                      <p:rCtr x="1200" y="0"/>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63" presetClass="path" presetSubtype="0" decel="100000" fill="hold" nodeType="withEffect">
                                  <p:stCondLst>
                                    <p:cond delay="300"/>
                                  </p:stCondLst>
                                  <p:childTnLst>
                                    <p:animMotion origin="layout" path="M -0.02413 3.26827E-6 L 0 3.26827E-6 " pathEditMode="relative" rAng="0" ptsTypes="AA">
                                      <p:cBhvr>
                                        <p:cTn id="24" dur="750" fill="hold"/>
                                        <p:tgtEl>
                                          <p:spTgt spid="1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Complete an evaluation </a:t>
            </a:r>
            <a:r>
              <a:rPr lang="en-US" dirty="0" smtClean="0"/>
              <a:t>and </a:t>
            </a:r>
            <a:r>
              <a:rPr lang="en-US" dirty="0"/>
              <a:t>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8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pPr lvl="0"/>
            <a:r>
              <a:rPr lang="en-US" sz="4400" b="1" dirty="0">
                <a:gradFill>
                  <a:gsLst>
                    <a:gs pos="83000">
                      <a:srgbClr val="FFFFFF"/>
                    </a:gs>
                    <a:gs pos="100000">
                      <a:srgbClr val="0072C6">
                        <a:lumMod val="30000"/>
                        <a:lumOff val="70000"/>
                      </a:srgbClr>
                    </a:gs>
                  </a:gsLst>
                  <a:lin ang="5400000" scaled="1"/>
                </a:gradFill>
              </a:rPr>
              <a:t>Scan this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b="1" dirty="0" smtClean="0">
                <a:gradFill>
                  <a:gsLst>
                    <a:gs pos="83000">
                      <a:srgbClr val="FFFFFF"/>
                    </a:gs>
                    <a:gs pos="100000">
                      <a:srgbClr val="0072C6">
                        <a:lumMod val="30000"/>
                        <a:lumOff val="70000"/>
                      </a:srgbClr>
                    </a:gs>
                  </a:gsLst>
                  <a:lin ang="5400000" scaled="1"/>
                </a:gradFill>
              </a:rPr>
              <a:t>QR </a:t>
            </a:r>
            <a:r>
              <a:rPr lang="en-US" sz="4400" b="1" dirty="0">
                <a:gradFill>
                  <a:gsLst>
                    <a:gs pos="83000">
                      <a:srgbClr val="FFFFFF"/>
                    </a:gs>
                    <a:gs pos="100000">
                      <a:srgbClr val="0072C6">
                        <a:lumMod val="30000"/>
                        <a:lumOff val="70000"/>
                      </a:srgbClr>
                    </a:gs>
                  </a:gsLst>
                  <a:lin ang="5400000" scaled="1"/>
                </a:gradFill>
              </a:rPr>
              <a:t>code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to evaluate </a:t>
            </a:r>
            <a:br>
              <a:rPr lang="en-US" sz="4400"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this session</a:t>
            </a:r>
            <a:endParaRPr lang="en-US" sz="4400" dirty="0">
              <a:gradFill>
                <a:gsLst>
                  <a:gs pos="83000">
                    <a:srgbClr val="FFFFFF"/>
                  </a:gs>
                  <a:gs pos="100000">
                    <a:srgbClr val="0072C6">
                      <a:lumMod val="30000"/>
                      <a:lumOff val="70000"/>
                    </a:srgbClr>
                  </a:gs>
                </a:gsLst>
                <a:lin ang="5400000" scaled="1"/>
              </a:gra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592859843"/>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Presenter Introduction</a:t>
            </a:r>
            <a:endParaRPr lang="en-US" dirty="0"/>
          </a:p>
        </p:txBody>
      </p:sp>
      <p:sp>
        <p:nvSpPr>
          <p:cNvPr id="6" name="Text Placeholder 5"/>
          <p:cNvSpPr>
            <a:spLocks noGrp="1"/>
          </p:cNvSpPr>
          <p:nvPr>
            <p:ph type="body" sz="quarter" idx="11"/>
          </p:nvPr>
        </p:nvSpPr>
        <p:spPr>
          <a:xfrm>
            <a:off x="274639" y="1553046"/>
            <a:ext cx="11889564" cy="4633472"/>
          </a:xfrm>
        </p:spPr>
        <p:txBody>
          <a:bodyPr/>
          <a:lstStyle/>
          <a:p>
            <a:r>
              <a:rPr lang="en-US" b="1" dirty="0" smtClean="0"/>
              <a:t>Peter Myers</a:t>
            </a:r>
          </a:p>
          <a:p>
            <a:r>
              <a:rPr lang="en-US" sz="3200" dirty="0" smtClean="0"/>
              <a:t>BI Expert, Bitwise Solutions Pty Ltd</a:t>
            </a:r>
          </a:p>
          <a:p>
            <a:r>
              <a:rPr lang="en-US" sz="3200" dirty="0" err="1" smtClean="0"/>
              <a:t>BBus</a:t>
            </a:r>
            <a:r>
              <a:rPr lang="en-US" sz="3200" dirty="0" smtClean="0"/>
              <a:t>, SQL Server MCSE, MCT, SQL Server MVP (since 2007)</a:t>
            </a:r>
          </a:p>
          <a:p>
            <a:r>
              <a:rPr lang="en-US" sz="3200" dirty="0" smtClean="0"/>
              <a:t>Experienced in designing, developing and maintaining Microsoft database and application solutions, since 1997</a:t>
            </a:r>
          </a:p>
          <a:p>
            <a:r>
              <a:rPr lang="en-US" sz="3200" dirty="0" smtClean="0"/>
              <a:t>Focuses on education and mentoring</a:t>
            </a:r>
          </a:p>
          <a:p>
            <a:r>
              <a:rPr lang="en-US" sz="3200" dirty="0" smtClean="0"/>
              <a:t>Based in Melbourne, Australia</a:t>
            </a:r>
          </a:p>
          <a:p>
            <a:r>
              <a:rPr lang="en-US" sz="3200" dirty="0" smtClean="0">
                <a:hlinkClick r:id="rId2"/>
              </a:rPr>
              <a:t>peter.myers@bitwisesolutions.com.au</a:t>
            </a:r>
            <a:endParaRPr lang="en-US" sz="3200" dirty="0" smtClean="0"/>
          </a:p>
          <a:p>
            <a:r>
              <a:rPr lang="en-US" sz="3200" dirty="0" smtClean="0">
                <a:hlinkClick r:id="rId3"/>
              </a:rPr>
              <a:t>http://www.linkedin.com/in/peterjsmyers</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9377" y="5887122"/>
            <a:ext cx="1680932" cy="67984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8771" y="4626668"/>
            <a:ext cx="1109797" cy="127585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06828" y="4433366"/>
            <a:ext cx="1423416" cy="2133600"/>
          </a:xfrm>
          <a:prstGeom prst="rect">
            <a:avLst/>
          </a:prstGeom>
        </p:spPr>
      </p:pic>
    </p:spTree>
    <p:extLst>
      <p:ext uri="{BB962C8B-B14F-4D97-AF65-F5344CB8AC3E}">
        <p14:creationId xmlns:p14="http://schemas.microsoft.com/office/powerpoint/2010/main" val="428990313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Session Objectives</a:t>
            </a:r>
            <a:endParaRPr lang="en-US" dirty="0"/>
          </a:p>
        </p:txBody>
      </p:sp>
      <p:sp>
        <p:nvSpPr>
          <p:cNvPr id="3" name="Text Placeholder 2"/>
          <p:cNvSpPr>
            <a:spLocks noGrp="1"/>
          </p:cNvSpPr>
          <p:nvPr>
            <p:ph type="body" sz="quarter" idx="11"/>
          </p:nvPr>
        </p:nvSpPr>
        <p:spPr>
          <a:xfrm>
            <a:off x="274639" y="1481038"/>
            <a:ext cx="11889564" cy="6598538"/>
          </a:xfrm>
          <a:prstGeom prst="rect">
            <a:avLst/>
          </a:prstGeom>
        </p:spPr>
        <p:txBody>
          <a:bodyPr/>
          <a:lstStyle/>
          <a:p>
            <a:r>
              <a:rPr lang="en-US" dirty="0" smtClean="0">
                <a:solidFill>
                  <a:schemeClr val="tx1"/>
                </a:solidFill>
              </a:rPr>
              <a:t>To introduce:</a:t>
            </a:r>
          </a:p>
          <a:p>
            <a:pPr lvl="1"/>
            <a:r>
              <a:rPr lang="en-US" sz="2448" dirty="0">
                <a:solidFill>
                  <a:schemeClr val="tx1"/>
                </a:solidFill>
              </a:rPr>
              <a:t>Big data</a:t>
            </a:r>
          </a:p>
          <a:p>
            <a:pPr lvl="1"/>
            <a:r>
              <a:rPr lang="en-US" sz="2448" dirty="0" err="1">
                <a:solidFill>
                  <a:schemeClr val="tx1"/>
                </a:solidFill>
              </a:rPr>
              <a:t>Hadoop</a:t>
            </a:r>
            <a:endParaRPr lang="en-US" sz="2448" dirty="0">
              <a:solidFill>
                <a:schemeClr val="tx1"/>
              </a:solidFill>
            </a:endParaRPr>
          </a:p>
          <a:p>
            <a:pPr lvl="1"/>
            <a:r>
              <a:rPr lang="en-US" sz="2448" smtClean="0">
                <a:solidFill>
                  <a:schemeClr val="tx1"/>
                </a:solidFill>
              </a:rPr>
              <a:t>Microsoft Azure </a:t>
            </a:r>
            <a:r>
              <a:rPr lang="en-US" sz="2448" dirty="0" smtClean="0">
                <a:solidFill>
                  <a:schemeClr val="tx1"/>
                </a:solidFill>
              </a:rPr>
              <a:t>HDInsight</a:t>
            </a:r>
            <a:endParaRPr lang="en-US" sz="2448" dirty="0">
              <a:solidFill>
                <a:schemeClr val="tx1"/>
              </a:solidFill>
            </a:endParaRPr>
          </a:p>
          <a:p>
            <a:r>
              <a:rPr lang="en-US" dirty="0" smtClean="0">
                <a:solidFill>
                  <a:schemeClr val="tx1"/>
                </a:solidFill>
              </a:rPr>
              <a:t>To describe big data processes</a:t>
            </a:r>
          </a:p>
          <a:p>
            <a:r>
              <a:rPr lang="en-US" dirty="0" smtClean="0">
                <a:solidFill>
                  <a:schemeClr val="tx1"/>
                </a:solidFill>
              </a:rPr>
              <a:t>To demonstrate various big data scenarios</a:t>
            </a:r>
          </a:p>
          <a:p>
            <a:r>
              <a:rPr lang="en-US" dirty="0" smtClean="0">
                <a:solidFill>
                  <a:schemeClr val="tx1"/>
                </a:solidFill>
              </a:rPr>
              <a:t>To describe and inspire you with big data capabilities and potential</a:t>
            </a:r>
          </a:p>
          <a:p>
            <a:r>
              <a:rPr lang="en-US" dirty="0" smtClean="0">
                <a:solidFill>
                  <a:schemeClr val="tx1"/>
                </a:solidFill>
              </a:rPr>
              <a:t>To provide relevant resources for further investigation</a:t>
            </a:r>
          </a:p>
          <a:p>
            <a:endParaRPr lang="en-US" dirty="0" smtClean="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68270801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Big Data</a:t>
            </a:r>
            <a:endParaRPr lang="en-US" dirty="0"/>
          </a:p>
        </p:txBody>
      </p:sp>
      <p:grpSp>
        <p:nvGrpSpPr>
          <p:cNvPr id="4" name="组合 15"/>
          <p:cNvGrpSpPr/>
          <p:nvPr/>
        </p:nvGrpSpPr>
        <p:grpSpPr>
          <a:xfrm>
            <a:off x="7655970" y="2226920"/>
            <a:ext cx="2708984" cy="1698509"/>
            <a:chOff x="5965578" y="1979910"/>
            <a:chExt cx="2656800" cy="1665789"/>
          </a:xfrm>
          <a:solidFill>
            <a:srgbClr val="FFC000"/>
          </a:solidFill>
        </p:grpSpPr>
        <p:sp>
          <p:nvSpPr>
            <p:cNvPr id="6" name="矩形 7"/>
            <p:cNvSpPr/>
            <p:nvPr/>
          </p:nvSpPr>
          <p:spPr>
            <a:xfrm>
              <a:off x="5965578" y="1979910"/>
              <a:ext cx="2656800" cy="16657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dirty="0">
                  <a:gradFill>
                    <a:gsLst>
                      <a:gs pos="0">
                        <a:sysClr val="window" lastClr="FFFFFF"/>
                      </a:gs>
                      <a:gs pos="100000">
                        <a:sysClr val="window" lastClr="FFFFFF"/>
                      </a:gs>
                    </a:gsLst>
                    <a:lin ang="16200000" scaled="0"/>
                  </a:gradFill>
                  <a:ea typeface="Segoe UI" pitchFamily="34" charset="0"/>
                  <a:cs typeface="Segoe UI" pitchFamily="34" charset="0"/>
                </a:rPr>
                <a:t>Cheap Storage</a:t>
              </a:r>
            </a:p>
          </p:txBody>
        </p:sp>
        <p:sp>
          <p:nvSpPr>
            <p:cNvPr id="7" name="TextBox 6"/>
            <p:cNvSpPr txBox="1"/>
            <p:nvPr/>
          </p:nvSpPr>
          <p:spPr>
            <a:xfrm>
              <a:off x="6677493" y="3087650"/>
              <a:ext cx="1542097" cy="527589"/>
            </a:xfrm>
            <a:prstGeom prst="rect">
              <a:avLst/>
            </a:prstGeom>
            <a:grpFill/>
          </p:spPr>
          <p:txBody>
            <a:bodyPr wrap="square" lIns="0" tIns="0" rIns="0" bIns="0" rtlCol="0">
              <a:spAutoFit/>
            </a:bodyPr>
            <a:lstStyle/>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$100 gets you 3million times more storage in 30 years)</a:t>
              </a:r>
            </a:p>
          </p:txBody>
        </p:sp>
        <p:sp>
          <p:nvSpPr>
            <p:cNvPr id="8" name="矩形 37"/>
            <p:cNvSpPr/>
            <p:nvPr/>
          </p:nvSpPr>
          <p:spPr>
            <a:xfrm>
              <a:off x="7510072" y="2252177"/>
              <a:ext cx="184778" cy="359294"/>
            </a:xfrm>
            <a:prstGeom prst="rect">
              <a:avLst/>
            </a:prstGeom>
            <a:grpFill/>
          </p:spPr>
          <p:txBody>
            <a:bodyPr wrap="none">
              <a:spAutoFit/>
            </a:bodyPr>
            <a:lstStyle/>
            <a:p>
              <a:pPr algn="r" defTabSz="1243245"/>
              <a:endParaRPr lang="zh-CN" altLang="en-US" sz="1734" kern="0" dirty="0">
                <a:solidFill>
                  <a:srgbClr val="000000"/>
                </a:solidFill>
                <a:latin typeface="微软雅黑" pitchFamily="34" charset="-122"/>
                <a:ea typeface="微软雅黑" pitchFamily="34" charset="-122"/>
                <a:cs typeface="Segoe UI" pitchFamily="34" charset="0"/>
              </a:endParaRPr>
            </a:p>
          </p:txBody>
        </p:sp>
      </p:grpSp>
      <p:grpSp>
        <p:nvGrpSpPr>
          <p:cNvPr id="9" name="组合 14"/>
          <p:cNvGrpSpPr/>
          <p:nvPr/>
        </p:nvGrpSpPr>
        <p:grpSpPr>
          <a:xfrm>
            <a:off x="7652516" y="3961634"/>
            <a:ext cx="2712438" cy="1699539"/>
            <a:chOff x="5962192" y="3681208"/>
            <a:chExt cx="2660186" cy="1666800"/>
          </a:xfrm>
          <a:solidFill>
            <a:srgbClr val="FFC000"/>
          </a:solidFill>
        </p:grpSpPr>
        <p:sp>
          <p:nvSpPr>
            <p:cNvPr id="10" name="矩形 8"/>
            <p:cNvSpPr/>
            <p:nvPr/>
          </p:nvSpPr>
          <p:spPr>
            <a:xfrm>
              <a:off x="5965578" y="3681208"/>
              <a:ext cx="2656800" cy="1666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dirty="0">
                  <a:gradFill>
                    <a:gsLst>
                      <a:gs pos="0">
                        <a:sysClr val="window" lastClr="FFFFFF"/>
                      </a:gs>
                      <a:gs pos="100000">
                        <a:sysClr val="window" lastClr="FFFFFF"/>
                      </a:gs>
                    </a:gsLst>
                    <a:lin ang="16200000" scaled="0"/>
                  </a:gradFill>
                  <a:ea typeface="Segoe UI" pitchFamily="34" charset="0"/>
                  <a:cs typeface="Segoe UI" pitchFamily="34" charset="0"/>
                </a:rPr>
                <a:t>Inexpensive Computing</a:t>
              </a:r>
            </a:p>
          </p:txBody>
        </p:sp>
        <p:sp>
          <p:nvSpPr>
            <p:cNvPr id="11" name="TextBox 10"/>
            <p:cNvSpPr txBox="1"/>
            <p:nvPr/>
          </p:nvSpPr>
          <p:spPr>
            <a:xfrm>
              <a:off x="6786352" y="4913411"/>
              <a:ext cx="1530064" cy="395661"/>
            </a:xfrm>
            <a:prstGeom prst="rect">
              <a:avLst/>
            </a:prstGeom>
            <a:grpFill/>
          </p:spPr>
          <p:txBody>
            <a:bodyPr wrap="square" lIns="0" tIns="0" rIns="0" bIns="0" rtlCol="0">
              <a:spAutoFit/>
            </a:bodyPr>
            <a:lstStyle/>
            <a:p>
              <a:pPr algn="r" defTabSz="582727">
                <a:lnSpc>
                  <a:spcPct val="80000"/>
                </a:lnSpc>
                <a:spcBef>
                  <a:spcPct val="20000"/>
                </a:spcBef>
                <a:buClr>
                  <a:srgbClr val="0071BC"/>
                </a:buClr>
                <a:buSzPct val="90000"/>
              </a:pPr>
              <a:r>
                <a:rPr lang="en-US" altLang="zh-CN" sz="1428" spc="-97" dirty="0">
                  <a:solidFill>
                    <a:srgbClr val="000000">
                      <a:alpha val="99000"/>
                    </a:srgbClr>
                  </a:solidFill>
                  <a:ea typeface="Segoe UI" pitchFamily="34" charset="0"/>
                  <a:cs typeface="Segoe UI" pitchFamily="34" charset="0"/>
                </a:rPr>
                <a:t>1980 </a:t>
              </a:r>
              <a:r>
                <a:rPr lang="en-US" sz="1428" spc="-97" dirty="0">
                  <a:solidFill>
                    <a:srgbClr val="000000">
                      <a:alpha val="99000"/>
                    </a:srgbClr>
                  </a:solidFill>
                  <a:ea typeface="Segoe UI" pitchFamily="34" charset="0"/>
                  <a:cs typeface="Segoe UI" pitchFamily="34" charset="0"/>
                </a:rPr>
                <a:t>10 MIPS/$ </a:t>
              </a:r>
            </a:p>
            <a:p>
              <a:pPr algn="r" defTabSz="582727">
                <a:lnSpc>
                  <a:spcPct val="80000"/>
                </a:lnSpc>
                <a:spcBef>
                  <a:spcPct val="20000"/>
                </a:spcBef>
                <a:buClr>
                  <a:srgbClr val="0071BC"/>
                </a:buClr>
                <a:buSzPct val="90000"/>
              </a:pPr>
              <a:r>
                <a:rPr lang="en-US" altLang="zh-CN" sz="1428" spc="-97" dirty="0">
                  <a:solidFill>
                    <a:srgbClr val="000000">
                      <a:alpha val="99000"/>
                    </a:srgbClr>
                  </a:solidFill>
                  <a:ea typeface="Segoe UI" pitchFamily="34" charset="0"/>
                  <a:cs typeface="Segoe UI" pitchFamily="34" charset="0"/>
                </a:rPr>
                <a:t>2005</a:t>
              </a:r>
              <a:r>
                <a:rPr lang="zh-CN" altLang="en-US" sz="1428" spc="-97" dirty="0">
                  <a:solidFill>
                    <a:srgbClr val="000000">
                      <a:alpha val="99000"/>
                    </a:srgbClr>
                  </a:solidFill>
                  <a:ea typeface="Segoe UI" pitchFamily="34" charset="0"/>
                  <a:cs typeface="Segoe UI" pitchFamily="34" charset="0"/>
                </a:rPr>
                <a:t> </a:t>
              </a:r>
              <a:r>
                <a:rPr lang="en-US" sz="1428" spc="-97" dirty="0">
                  <a:solidFill>
                    <a:srgbClr val="000000">
                      <a:alpha val="99000"/>
                    </a:srgbClr>
                  </a:solidFill>
                  <a:ea typeface="Segoe UI" pitchFamily="34" charset="0"/>
                  <a:cs typeface="Segoe UI" pitchFamily="34" charset="0"/>
                </a:rPr>
                <a:t>10M MIPS/$ </a:t>
              </a:r>
            </a:p>
          </p:txBody>
        </p:sp>
        <p:sp>
          <p:nvSpPr>
            <p:cNvPr id="12" name="矩形 38"/>
            <p:cNvSpPr/>
            <p:nvPr/>
          </p:nvSpPr>
          <p:spPr>
            <a:xfrm>
              <a:off x="5962192" y="3939153"/>
              <a:ext cx="1850168" cy="359295"/>
            </a:xfrm>
            <a:prstGeom prst="rect">
              <a:avLst/>
            </a:prstGeom>
            <a:grpFill/>
          </p:spPr>
          <p:txBody>
            <a:bodyPr wrap="square">
              <a:spAutoFit/>
            </a:bodyPr>
            <a:lstStyle/>
            <a:p>
              <a:pPr defTabSz="1243245"/>
              <a:endParaRPr lang="zh-CN" altLang="en-US" sz="1734" kern="0" dirty="0">
                <a:solidFill>
                  <a:srgbClr val="000000"/>
                </a:solidFill>
                <a:latin typeface="微软雅黑" pitchFamily="34" charset="-122"/>
                <a:ea typeface="微软雅黑" pitchFamily="34" charset="-122"/>
                <a:cs typeface="Segoe UI" pitchFamily="34" charset="0"/>
              </a:endParaRPr>
            </a:p>
          </p:txBody>
        </p:sp>
      </p:grpSp>
      <p:grpSp>
        <p:nvGrpSpPr>
          <p:cNvPr id="13" name="组合 10"/>
          <p:cNvGrpSpPr/>
          <p:nvPr/>
        </p:nvGrpSpPr>
        <p:grpSpPr>
          <a:xfrm>
            <a:off x="2186401" y="2223618"/>
            <a:ext cx="2686317" cy="1698509"/>
            <a:chOff x="601371" y="1976672"/>
            <a:chExt cx="2634569" cy="1665789"/>
          </a:xfrm>
        </p:grpSpPr>
        <p:sp>
          <p:nvSpPr>
            <p:cNvPr id="14" name="矩形 3"/>
            <p:cNvSpPr/>
            <p:nvPr/>
          </p:nvSpPr>
          <p:spPr>
            <a:xfrm>
              <a:off x="601577" y="1976672"/>
              <a:ext cx="2634363" cy="1665789"/>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spc="-154" dirty="0">
                  <a:gradFill>
                    <a:gsLst>
                      <a:gs pos="0">
                        <a:sysClr val="window" lastClr="FFFFFF"/>
                      </a:gs>
                      <a:gs pos="100000">
                        <a:sysClr val="window" lastClr="FFFFFF"/>
                      </a:gs>
                    </a:gsLst>
                    <a:lin ang="16200000" scaled="0"/>
                  </a:gradFill>
                  <a:ea typeface="Segoe UI" pitchFamily="34" charset="0"/>
                  <a:cs typeface="Segoe UI" pitchFamily="34" charset="0"/>
                </a:rPr>
                <a:t>Device  Explosion</a:t>
              </a:r>
            </a:p>
          </p:txBody>
        </p:sp>
        <p:sp>
          <p:nvSpPr>
            <p:cNvPr id="15" name="TextBox 14"/>
            <p:cNvSpPr txBox="1"/>
            <p:nvPr/>
          </p:nvSpPr>
          <p:spPr>
            <a:xfrm>
              <a:off x="977608" y="3194169"/>
              <a:ext cx="1803386" cy="395596"/>
            </a:xfrm>
            <a:prstGeom prst="rect">
              <a:avLst/>
            </a:prstGeom>
            <a:noFill/>
          </p:spPr>
          <p:txBody>
            <a:bodyPr wrap="square" lIns="0" tIns="0" rIns="0" bIns="0" rtlCol="0">
              <a:spAutoFit/>
            </a:bodyPr>
            <a:lstStyle/>
            <a:p>
              <a:pPr algn="r" defTabSz="582727">
                <a:lnSpc>
                  <a:spcPct val="9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&gt;5.5 billion (70+% </a:t>
              </a:r>
              <a:r>
                <a:rPr lang="zh-CN" altLang="en-US" sz="1428" spc="-97" dirty="0">
                  <a:solidFill>
                    <a:srgbClr val="000000">
                      <a:alpha val="99000"/>
                    </a:srgbClr>
                  </a:solidFill>
                  <a:ea typeface="Segoe UI" pitchFamily="34" charset="0"/>
                  <a:cs typeface="Segoe UI" pitchFamily="34" charset="0"/>
                </a:rPr>
                <a:t> </a:t>
              </a:r>
              <a:r>
                <a:rPr lang="en-US" altLang="zh-CN" sz="1428" spc="-97" dirty="0">
                  <a:solidFill>
                    <a:srgbClr val="000000">
                      <a:alpha val="99000"/>
                    </a:srgbClr>
                  </a:solidFill>
                  <a:ea typeface="Segoe UI" pitchFamily="34" charset="0"/>
                  <a:cs typeface="Segoe UI" pitchFamily="34" charset="0"/>
                </a:rPr>
                <a:t>of global population</a:t>
              </a:r>
              <a:r>
                <a:rPr lang="en-US" sz="1428" spc="-97" dirty="0">
                  <a:solidFill>
                    <a:srgbClr val="000000">
                      <a:alpha val="99000"/>
                    </a:srgbClr>
                  </a:solidFill>
                  <a:ea typeface="Segoe UI" pitchFamily="34" charset="0"/>
                  <a:cs typeface="Segoe UI" pitchFamily="34" charset="0"/>
                </a:rPr>
                <a:t>)</a:t>
              </a:r>
            </a:p>
          </p:txBody>
        </p:sp>
        <p:sp>
          <p:nvSpPr>
            <p:cNvPr id="16" name="矩形 33"/>
            <p:cNvSpPr/>
            <p:nvPr/>
          </p:nvSpPr>
          <p:spPr>
            <a:xfrm>
              <a:off x="601371" y="2210961"/>
              <a:ext cx="184779" cy="359294"/>
            </a:xfrm>
            <a:prstGeom prst="rect">
              <a:avLst/>
            </a:prstGeom>
          </p:spPr>
          <p:txBody>
            <a:bodyPr wrap="none">
              <a:spAutoFit/>
            </a:bodyPr>
            <a:lstStyle/>
            <a:p>
              <a:pPr defTabSz="1243245"/>
              <a:endParaRPr lang="zh-CN" altLang="en-US" sz="1734" dirty="0">
                <a:solidFill>
                  <a:srgbClr val="000000"/>
                </a:solidFill>
                <a:latin typeface="微软雅黑" pitchFamily="34" charset="-122"/>
                <a:ea typeface="微软雅黑" pitchFamily="34" charset="-122"/>
              </a:endParaRPr>
            </a:p>
          </p:txBody>
        </p:sp>
      </p:grpSp>
      <p:sp>
        <p:nvSpPr>
          <p:cNvPr id="17" name="Down Arrow 19"/>
          <p:cNvSpPr/>
          <p:nvPr/>
        </p:nvSpPr>
        <p:spPr bwMode="auto">
          <a:xfrm rot="10800000" flipV="1">
            <a:off x="9782659" y="2226921"/>
            <a:ext cx="534164" cy="1239630"/>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sp>
        <p:nvSpPr>
          <p:cNvPr id="18" name="Down Arrow 19"/>
          <p:cNvSpPr/>
          <p:nvPr/>
        </p:nvSpPr>
        <p:spPr bwMode="auto">
          <a:xfrm rot="10800000" flipV="1">
            <a:off x="9812507" y="3961634"/>
            <a:ext cx="534164" cy="1239631"/>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sp>
        <p:nvSpPr>
          <p:cNvPr id="19" name="Down Arrow 19"/>
          <p:cNvSpPr/>
          <p:nvPr/>
        </p:nvSpPr>
        <p:spPr bwMode="auto">
          <a:xfrm flipV="1">
            <a:off x="4334963" y="2692716"/>
            <a:ext cx="534164" cy="123601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20" name="组合 11"/>
          <p:cNvGrpSpPr/>
          <p:nvPr/>
        </p:nvGrpSpPr>
        <p:grpSpPr>
          <a:xfrm>
            <a:off x="4909400" y="2223618"/>
            <a:ext cx="2708984" cy="1705113"/>
            <a:chOff x="3271917" y="1976672"/>
            <a:chExt cx="2656800" cy="1672266"/>
          </a:xfrm>
        </p:grpSpPr>
        <p:sp>
          <p:nvSpPr>
            <p:cNvPr id="21" name="矩形 4"/>
            <p:cNvSpPr/>
            <p:nvPr/>
          </p:nvSpPr>
          <p:spPr>
            <a:xfrm>
              <a:off x="3271917" y="1976672"/>
              <a:ext cx="2656800" cy="1672266"/>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dirty="0">
                  <a:gradFill>
                    <a:gsLst>
                      <a:gs pos="0">
                        <a:sysClr val="window" lastClr="FFFFFF"/>
                      </a:gs>
                      <a:gs pos="100000">
                        <a:sysClr val="window" lastClr="FFFFFF"/>
                      </a:gs>
                    </a:gsLst>
                    <a:lin ang="16200000" scaled="0"/>
                  </a:gradFill>
                  <a:ea typeface="Segoe UI" pitchFamily="34" charset="0"/>
                  <a:cs typeface="Segoe UI" pitchFamily="34" charset="0"/>
                </a:rPr>
                <a:t>Social Networks</a:t>
              </a:r>
            </a:p>
          </p:txBody>
        </p:sp>
        <p:sp>
          <p:nvSpPr>
            <p:cNvPr id="22" name="TextBox 21"/>
            <p:cNvSpPr txBox="1"/>
            <p:nvPr/>
          </p:nvSpPr>
          <p:spPr>
            <a:xfrm>
              <a:off x="3760509" y="3194169"/>
              <a:ext cx="1603579" cy="395661"/>
            </a:xfrm>
            <a:prstGeom prst="rect">
              <a:avLst/>
            </a:prstGeom>
            <a:noFill/>
          </p:spPr>
          <p:txBody>
            <a:bodyPr wrap="square" lIns="0" tIns="0" rIns="0" bIns="0" rtlCol="0">
              <a:spAutoFit/>
            </a:bodyPr>
            <a:lstStyle/>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&gt;</a:t>
              </a:r>
              <a:r>
                <a:rPr lang="en-US" altLang="zh-CN" sz="1428" spc="-97" dirty="0">
                  <a:solidFill>
                    <a:srgbClr val="000000">
                      <a:alpha val="99000"/>
                    </a:srgbClr>
                  </a:solidFill>
                  <a:ea typeface="Segoe UI" pitchFamily="34" charset="0"/>
                  <a:cs typeface="Segoe UI" pitchFamily="34" charset="0"/>
                </a:rPr>
                <a:t>2</a:t>
              </a:r>
              <a:r>
                <a:rPr lang="zh-CN" altLang="en-US" sz="1428" spc="-97" dirty="0">
                  <a:solidFill>
                    <a:srgbClr val="000000">
                      <a:alpha val="99000"/>
                    </a:srgbClr>
                  </a:solidFill>
                  <a:ea typeface="Segoe UI" pitchFamily="34" charset="0"/>
                  <a:cs typeface="Segoe UI" pitchFamily="34" charset="0"/>
                </a:rPr>
                <a:t> </a:t>
              </a:r>
              <a:r>
                <a:rPr lang="en-US" altLang="zh-CN" sz="1428" spc="-97" dirty="0">
                  <a:solidFill>
                    <a:srgbClr val="000000">
                      <a:alpha val="99000"/>
                    </a:srgbClr>
                  </a:solidFill>
                  <a:ea typeface="Segoe UI" pitchFamily="34" charset="0"/>
                  <a:cs typeface="Segoe UI" pitchFamily="34" charset="0"/>
                </a:rPr>
                <a:t>Billion</a:t>
              </a:r>
              <a:endParaRPr lang="en-US" sz="1428" spc="-97" dirty="0">
                <a:solidFill>
                  <a:srgbClr val="000000">
                    <a:alpha val="99000"/>
                  </a:srgbClr>
                </a:solidFill>
                <a:ea typeface="Segoe UI" pitchFamily="34" charset="0"/>
                <a:cs typeface="Segoe UI" pitchFamily="34" charset="0"/>
              </a:endParaRPr>
            </a:p>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users</a:t>
              </a:r>
            </a:p>
          </p:txBody>
        </p:sp>
        <p:sp>
          <p:nvSpPr>
            <p:cNvPr id="23" name="矩形 34"/>
            <p:cNvSpPr/>
            <p:nvPr/>
          </p:nvSpPr>
          <p:spPr>
            <a:xfrm>
              <a:off x="3274632" y="2198292"/>
              <a:ext cx="184779" cy="359294"/>
            </a:xfrm>
            <a:prstGeom prst="rect">
              <a:avLst/>
            </a:prstGeom>
          </p:spPr>
          <p:txBody>
            <a:bodyPr wrap="none">
              <a:spAutoFit/>
            </a:bodyPr>
            <a:lstStyle/>
            <a:p>
              <a:pPr defTabSz="1243245"/>
              <a:endParaRPr lang="zh-CN" altLang="en-US" sz="1734" kern="0" dirty="0">
                <a:solidFill>
                  <a:srgbClr val="000000"/>
                </a:solidFill>
                <a:latin typeface="微软雅黑" pitchFamily="34" charset="-122"/>
                <a:ea typeface="微软雅黑" pitchFamily="34" charset="-122"/>
                <a:cs typeface="Segoe UI" pitchFamily="34" charset="0"/>
              </a:endParaRPr>
            </a:p>
          </p:txBody>
        </p:sp>
      </p:grpSp>
      <p:grpSp>
        <p:nvGrpSpPr>
          <p:cNvPr id="24" name="组合 12"/>
          <p:cNvGrpSpPr/>
          <p:nvPr/>
        </p:nvGrpSpPr>
        <p:grpSpPr>
          <a:xfrm>
            <a:off x="2123367" y="3958331"/>
            <a:ext cx="2749350" cy="1699539"/>
            <a:chOff x="539552" y="3677969"/>
            <a:chExt cx="2696388" cy="1666800"/>
          </a:xfrm>
        </p:grpSpPr>
        <p:sp>
          <p:nvSpPr>
            <p:cNvPr id="25" name="矩形 6"/>
            <p:cNvSpPr/>
            <p:nvPr/>
          </p:nvSpPr>
          <p:spPr>
            <a:xfrm>
              <a:off x="601578" y="3677969"/>
              <a:ext cx="2634362"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spc="-154" dirty="0">
                  <a:gradFill>
                    <a:gsLst>
                      <a:gs pos="0">
                        <a:sysClr val="window" lastClr="FFFFFF"/>
                      </a:gs>
                      <a:gs pos="100000">
                        <a:sysClr val="window" lastClr="FFFFFF"/>
                      </a:gs>
                    </a:gsLst>
                    <a:lin ang="16200000" scaled="0"/>
                  </a:gradFill>
                  <a:ea typeface="Segoe UI" pitchFamily="34" charset="0"/>
                  <a:cs typeface="Segoe UI" pitchFamily="34" charset="0"/>
                </a:rPr>
                <a:t>Ubiquitous Connection</a:t>
              </a:r>
            </a:p>
          </p:txBody>
        </p:sp>
        <p:sp>
          <p:nvSpPr>
            <p:cNvPr id="26" name="TextBox 25"/>
            <p:cNvSpPr txBox="1"/>
            <p:nvPr/>
          </p:nvSpPr>
          <p:spPr>
            <a:xfrm>
              <a:off x="539552" y="4694905"/>
              <a:ext cx="2197324" cy="615457"/>
            </a:xfrm>
            <a:prstGeom prst="rect">
              <a:avLst/>
            </a:prstGeom>
            <a:noFill/>
          </p:spPr>
          <p:txBody>
            <a:bodyPr wrap="square" lIns="0" tIns="0" rIns="0" bIns="0" rtlCol="0">
              <a:spAutoFit/>
            </a:bodyPr>
            <a:lstStyle/>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Web </a:t>
              </a:r>
              <a:r>
                <a:rPr lang="en-US" altLang="zh-CN" sz="1428" spc="-97" dirty="0">
                  <a:solidFill>
                    <a:srgbClr val="000000">
                      <a:alpha val="99000"/>
                    </a:srgbClr>
                  </a:solidFill>
                  <a:ea typeface="Segoe UI" pitchFamily="34" charset="0"/>
                  <a:cs typeface="Segoe UI" pitchFamily="34" charset="0"/>
                </a:rPr>
                <a:t>traffic</a:t>
              </a:r>
              <a:endParaRPr lang="en-US" sz="1428" spc="-97" dirty="0">
                <a:solidFill>
                  <a:srgbClr val="000000">
                    <a:alpha val="99000"/>
                  </a:srgbClr>
                </a:solidFill>
                <a:ea typeface="Segoe UI" pitchFamily="34" charset="0"/>
                <a:cs typeface="Segoe UI" pitchFamily="34" charset="0"/>
              </a:endParaRPr>
            </a:p>
            <a:p>
              <a:pPr algn="r" defTabSz="582727">
                <a:lnSpc>
                  <a:spcPct val="80000"/>
                </a:lnSpc>
                <a:spcBef>
                  <a:spcPct val="20000"/>
                </a:spcBef>
                <a:buClr>
                  <a:srgbClr val="0071BC"/>
                </a:buClr>
                <a:buSzPct val="90000"/>
              </a:pPr>
              <a:r>
                <a:rPr lang="en-US" altLang="zh-CN" sz="1428" spc="-97" dirty="0">
                  <a:solidFill>
                    <a:srgbClr val="000000">
                      <a:alpha val="99000"/>
                    </a:srgbClr>
                  </a:solidFill>
                  <a:ea typeface="Segoe UI" pitchFamily="34" charset="0"/>
                  <a:cs typeface="Segoe UI" pitchFamily="34" charset="0"/>
                </a:rPr>
                <a:t>2010</a:t>
              </a:r>
              <a:r>
                <a:rPr lang="zh-CN" altLang="en-US" sz="1428" spc="-97" dirty="0">
                  <a:solidFill>
                    <a:srgbClr val="000000">
                      <a:alpha val="99000"/>
                    </a:srgbClr>
                  </a:solidFill>
                  <a:ea typeface="Segoe UI" pitchFamily="34" charset="0"/>
                  <a:cs typeface="Segoe UI" pitchFamily="34" charset="0"/>
                </a:rPr>
                <a:t> </a:t>
              </a:r>
              <a:r>
                <a:rPr lang="en-US" sz="1428" spc="-97" dirty="0">
                  <a:solidFill>
                    <a:srgbClr val="000000">
                      <a:alpha val="99000"/>
                    </a:srgbClr>
                  </a:solidFill>
                  <a:ea typeface="Segoe UI" pitchFamily="34" charset="0"/>
                  <a:cs typeface="Segoe UI" pitchFamily="34" charset="0"/>
                </a:rPr>
                <a:t>130 Exabyte (10 E18)</a:t>
              </a:r>
            </a:p>
            <a:p>
              <a:pPr algn="r" defTabSz="582727">
                <a:lnSpc>
                  <a:spcPct val="80000"/>
                </a:lnSpc>
                <a:spcBef>
                  <a:spcPct val="20000"/>
                </a:spcBef>
                <a:buClr>
                  <a:srgbClr val="0071BC"/>
                </a:buClr>
                <a:buSzPct val="90000"/>
              </a:pPr>
              <a:r>
                <a:rPr lang="en-US" altLang="zh-CN" sz="1428" spc="-97" dirty="0">
                  <a:solidFill>
                    <a:srgbClr val="000000">
                      <a:alpha val="99000"/>
                    </a:srgbClr>
                  </a:solidFill>
                  <a:ea typeface="Segoe UI" pitchFamily="34" charset="0"/>
                  <a:cs typeface="Segoe UI" pitchFamily="34" charset="0"/>
                </a:rPr>
                <a:t>2015</a:t>
              </a:r>
              <a:r>
                <a:rPr lang="zh-CN" altLang="en-US" sz="1428" spc="-97" dirty="0">
                  <a:solidFill>
                    <a:srgbClr val="000000">
                      <a:alpha val="99000"/>
                    </a:srgbClr>
                  </a:solidFill>
                  <a:ea typeface="Segoe UI" pitchFamily="34" charset="0"/>
                  <a:cs typeface="Segoe UI" pitchFamily="34" charset="0"/>
                </a:rPr>
                <a:t> </a:t>
              </a:r>
              <a:r>
                <a:rPr lang="en-US" sz="1428" spc="-97" dirty="0">
                  <a:solidFill>
                    <a:srgbClr val="000000">
                      <a:alpha val="99000"/>
                    </a:srgbClr>
                  </a:solidFill>
                  <a:ea typeface="Segoe UI" pitchFamily="34" charset="0"/>
                  <a:cs typeface="Segoe UI" pitchFamily="34" charset="0"/>
                </a:rPr>
                <a:t>1.6 </a:t>
              </a:r>
              <a:r>
                <a:rPr lang="en-US" sz="1428" spc="-97" dirty="0" err="1">
                  <a:solidFill>
                    <a:srgbClr val="000000">
                      <a:alpha val="99000"/>
                    </a:srgbClr>
                  </a:solidFill>
                  <a:ea typeface="Segoe UI" pitchFamily="34" charset="0"/>
                  <a:cs typeface="Segoe UI" pitchFamily="34" charset="0"/>
                </a:rPr>
                <a:t>ZettaByte</a:t>
              </a:r>
              <a:r>
                <a:rPr lang="en-US" sz="1428" spc="-97" dirty="0">
                  <a:solidFill>
                    <a:srgbClr val="000000">
                      <a:alpha val="99000"/>
                    </a:srgbClr>
                  </a:solidFill>
                  <a:ea typeface="Segoe UI" pitchFamily="34" charset="0"/>
                  <a:cs typeface="Segoe UI" pitchFamily="34" charset="0"/>
                </a:rPr>
                <a:t> (10 E21) </a:t>
              </a:r>
            </a:p>
          </p:txBody>
        </p:sp>
        <p:sp>
          <p:nvSpPr>
            <p:cNvPr id="27" name="矩形 36"/>
            <p:cNvSpPr/>
            <p:nvPr/>
          </p:nvSpPr>
          <p:spPr>
            <a:xfrm>
              <a:off x="601579" y="3944270"/>
              <a:ext cx="1800200" cy="359295"/>
            </a:xfrm>
            <a:prstGeom prst="rect">
              <a:avLst/>
            </a:prstGeom>
          </p:spPr>
          <p:txBody>
            <a:bodyPr wrap="square">
              <a:spAutoFit/>
            </a:bodyPr>
            <a:lstStyle/>
            <a:p>
              <a:pPr defTabSz="1243245"/>
              <a:endParaRPr lang="zh-CN" altLang="en-US" sz="1734" kern="0" dirty="0">
                <a:solidFill>
                  <a:srgbClr val="000000"/>
                </a:solidFill>
                <a:latin typeface="微软雅黑" pitchFamily="34" charset="-122"/>
                <a:ea typeface="微软雅黑" pitchFamily="34" charset="-122"/>
                <a:cs typeface="Segoe UI" pitchFamily="34" charset="0"/>
              </a:endParaRPr>
            </a:p>
          </p:txBody>
        </p:sp>
      </p:grpSp>
      <p:sp>
        <p:nvSpPr>
          <p:cNvPr id="28" name="Down Arrow 19"/>
          <p:cNvSpPr/>
          <p:nvPr/>
        </p:nvSpPr>
        <p:spPr bwMode="auto">
          <a:xfrm flipV="1">
            <a:off x="7042666" y="2701856"/>
            <a:ext cx="534164" cy="122687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sp>
        <p:nvSpPr>
          <p:cNvPr id="29" name="Down Arrow 19"/>
          <p:cNvSpPr/>
          <p:nvPr/>
        </p:nvSpPr>
        <p:spPr bwMode="auto">
          <a:xfrm flipV="1">
            <a:off x="4326038" y="4417597"/>
            <a:ext cx="534164" cy="123601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grpSp>
        <p:nvGrpSpPr>
          <p:cNvPr id="30" name="组合 13"/>
          <p:cNvGrpSpPr/>
          <p:nvPr/>
        </p:nvGrpSpPr>
        <p:grpSpPr>
          <a:xfrm>
            <a:off x="4903321" y="3958331"/>
            <a:ext cx="2715064" cy="1699539"/>
            <a:chOff x="3265955" y="3677969"/>
            <a:chExt cx="2662762" cy="1666800"/>
          </a:xfrm>
        </p:grpSpPr>
        <p:sp>
          <p:nvSpPr>
            <p:cNvPr id="31" name="矩形 5"/>
            <p:cNvSpPr/>
            <p:nvPr/>
          </p:nvSpPr>
          <p:spPr>
            <a:xfrm>
              <a:off x="3271917" y="3677969"/>
              <a:ext cx="2656800" cy="1666800"/>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1092875" fontAlgn="base">
                <a:lnSpc>
                  <a:spcPct val="80000"/>
                </a:lnSpc>
                <a:spcBef>
                  <a:spcPct val="0"/>
                </a:spcBef>
                <a:spcAft>
                  <a:spcPct val="0"/>
                </a:spcAft>
              </a:pPr>
              <a:r>
                <a:rPr lang="en-US" altLang="zh-CN" sz="2040" kern="0" dirty="0">
                  <a:gradFill>
                    <a:gsLst>
                      <a:gs pos="0">
                        <a:sysClr val="window" lastClr="FFFFFF"/>
                      </a:gs>
                      <a:gs pos="100000">
                        <a:sysClr val="window" lastClr="FFFFFF"/>
                      </a:gs>
                    </a:gsLst>
                    <a:lin ang="16200000" scaled="0"/>
                  </a:gradFill>
                  <a:ea typeface="Segoe UI" pitchFamily="34" charset="0"/>
                  <a:cs typeface="Segoe UI" pitchFamily="34" charset="0"/>
                </a:rPr>
                <a:t>Sensor Networks</a:t>
              </a:r>
            </a:p>
          </p:txBody>
        </p:sp>
        <p:sp>
          <p:nvSpPr>
            <p:cNvPr id="32" name="TextBox 31"/>
            <p:cNvSpPr txBox="1"/>
            <p:nvPr/>
          </p:nvSpPr>
          <p:spPr>
            <a:xfrm>
              <a:off x="3725298" y="4894960"/>
              <a:ext cx="1624072" cy="395661"/>
            </a:xfrm>
            <a:prstGeom prst="rect">
              <a:avLst/>
            </a:prstGeom>
            <a:noFill/>
            <a:ln>
              <a:noFill/>
            </a:ln>
          </p:spPr>
          <p:txBody>
            <a:bodyPr wrap="square" lIns="0" tIns="0" rIns="0" bIns="0" rtlCol="0">
              <a:spAutoFit/>
            </a:bodyPr>
            <a:lstStyle/>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&gt;10 Billion</a:t>
              </a:r>
            </a:p>
            <a:p>
              <a:pPr algn="r" defTabSz="582727">
                <a:lnSpc>
                  <a:spcPct val="80000"/>
                </a:lnSpc>
                <a:spcBef>
                  <a:spcPct val="20000"/>
                </a:spcBef>
                <a:buClr>
                  <a:srgbClr val="0071BC"/>
                </a:buClr>
                <a:buSzPct val="90000"/>
              </a:pPr>
              <a:r>
                <a:rPr lang="en-US" sz="1428" spc="-97" dirty="0">
                  <a:solidFill>
                    <a:srgbClr val="000000">
                      <a:alpha val="99000"/>
                    </a:srgbClr>
                  </a:solidFill>
                  <a:ea typeface="Segoe UI" pitchFamily="34" charset="0"/>
                  <a:cs typeface="Segoe UI" pitchFamily="34" charset="0"/>
                </a:rPr>
                <a:t> </a:t>
              </a:r>
            </a:p>
          </p:txBody>
        </p:sp>
        <p:sp>
          <p:nvSpPr>
            <p:cNvPr id="33" name="矩形 35"/>
            <p:cNvSpPr/>
            <p:nvPr/>
          </p:nvSpPr>
          <p:spPr>
            <a:xfrm>
              <a:off x="3265955" y="3931482"/>
              <a:ext cx="184779" cy="359295"/>
            </a:xfrm>
            <a:prstGeom prst="rect">
              <a:avLst/>
            </a:prstGeom>
            <a:noFill/>
            <a:ln>
              <a:noFill/>
            </a:ln>
          </p:spPr>
          <p:txBody>
            <a:bodyPr wrap="none">
              <a:spAutoFit/>
            </a:bodyPr>
            <a:lstStyle/>
            <a:p>
              <a:pPr defTabSz="1243245"/>
              <a:endParaRPr lang="zh-CN" altLang="en-US" sz="1734" kern="0" dirty="0">
                <a:solidFill>
                  <a:srgbClr val="000000"/>
                </a:solidFill>
                <a:latin typeface="微软雅黑" pitchFamily="34" charset="-122"/>
                <a:ea typeface="微软雅黑" pitchFamily="34" charset="-122"/>
                <a:cs typeface="Segoe UI" pitchFamily="34" charset="0"/>
              </a:endParaRPr>
            </a:p>
          </p:txBody>
        </p:sp>
      </p:grpSp>
      <p:sp>
        <p:nvSpPr>
          <p:cNvPr id="34" name="Down Arrow 19"/>
          <p:cNvSpPr/>
          <p:nvPr/>
        </p:nvSpPr>
        <p:spPr bwMode="auto">
          <a:xfrm flipV="1">
            <a:off x="7042666" y="4430186"/>
            <a:ext cx="534164" cy="1236012"/>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b" anchorCtr="0" forceAA="0" compatLnSpc="1">
            <a:prstTxWarp prst="textNoShape">
              <a:avLst/>
            </a:prstTxWarp>
            <a:noAutofit/>
          </a:bodyPr>
          <a:lstStyle/>
          <a:p>
            <a:pPr algn="ctr" defTabSz="582535" fontAlgn="base">
              <a:spcBef>
                <a:spcPct val="0"/>
              </a:spcBef>
              <a:spcAft>
                <a:spcPct val="0"/>
              </a:spcAft>
            </a:pPr>
            <a:endParaRPr lang="en-US" sz="816" spc="-45" dirty="0">
              <a:gradFill>
                <a:gsLst>
                  <a:gs pos="14167">
                    <a:srgbClr val="000000"/>
                  </a:gs>
                  <a:gs pos="27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0422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anim calcmode="lin" valueType="num">
                                      <p:cBhvr>
                                        <p:cTn id="14" dur="500" fill="hold"/>
                                        <p:tgtEl>
                                          <p:spTgt spid="20"/>
                                        </p:tgtEl>
                                        <p:attrNameLst>
                                          <p:attrName>ppt_x</p:attrName>
                                        </p:attrNameLst>
                                      </p:cBhvr>
                                      <p:tavLst>
                                        <p:tav tm="0">
                                          <p:val>
                                            <p:strVal val="#ppt_x"/>
                                          </p:val>
                                        </p:tav>
                                        <p:tav tm="100000">
                                          <p:val>
                                            <p:strVal val="#ppt_x"/>
                                          </p:val>
                                        </p:tav>
                                      </p:tavLst>
                                    </p:anim>
                                    <p:anim calcmode="lin" valueType="num">
                                      <p:cBhvr>
                                        <p:cTn id="15" dur="5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anim calcmode="lin" valueType="num">
                                      <p:cBhvr>
                                        <p:cTn id="26" dur="500" fill="hold"/>
                                        <p:tgtEl>
                                          <p:spTgt spid="30"/>
                                        </p:tgtEl>
                                        <p:attrNameLst>
                                          <p:attrName>ppt_x</p:attrName>
                                        </p:attrNameLst>
                                      </p:cBhvr>
                                      <p:tavLst>
                                        <p:tav tm="0">
                                          <p:val>
                                            <p:strVal val="#ppt_x"/>
                                          </p:val>
                                        </p:tav>
                                        <p:tav tm="100000">
                                          <p:val>
                                            <p:strVal val="#ppt_x"/>
                                          </p:val>
                                        </p:tav>
                                      </p:tavLst>
                                    </p:anim>
                                    <p:anim calcmode="lin" valueType="num">
                                      <p:cBhvr>
                                        <p:cTn id="27" dur="500" fill="hold"/>
                                        <p:tgtEl>
                                          <p:spTgt spid="3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0"/>
                                        <p:tgtEl>
                                          <p:spTgt spid="34"/>
                                        </p:tgtEl>
                                      </p:cBhvr>
                                    </p:animEffect>
                                    <p:anim calcmode="lin" valueType="num">
                                      <p:cBhvr>
                                        <p:cTn id="47" dur="1000" fill="hold"/>
                                        <p:tgtEl>
                                          <p:spTgt spid="34"/>
                                        </p:tgtEl>
                                        <p:attrNameLst>
                                          <p:attrName>ppt_x</p:attrName>
                                        </p:attrNameLst>
                                      </p:cBhvr>
                                      <p:tavLst>
                                        <p:tav tm="0">
                                          <p:val>
                                            <p:strVal val="#ppt_x"/>
                                          </p:val>
                                        </p:tav>
                                        <p:tav tm="100000">
                                          <p:val>
                                            <p:strVal val="#ppt_x"/>
                                          </p:val>
                                        </p:tav>
                                      </p:tavLst>
                                    </p:anim>
                                    <p:anim calcmode="lin" valueType="num">
                                      <p:cBhvr>
                                        <p:cTn id="48" dur="1000" fill="hold"/>
                                        <p:tgtEl>
                                          <p:spTgt spid="34"/>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47"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anim calcmode="lin" valueType="num">
                                      <p:cBhvr>
                                        <p:cTn id="53" dur="500" fill="hold"/>
                                        <p:tgtEl>
                                          <p:spTgt spid="4"/>
                                        </p:tgtEl>
                                        <p:attrNameLst>
                                          <p:attrName>ppt_x</p:attrName>
                                        </p:attrNameLst>
                                      </p:cBhvr>
                                      <p:tavLst>
                                        <p:tav tm="0">
                                          <p:val>
                                            <p:strVal val="#ppt_x"/>
                                          </p:val>
                                        </p:tav>
                                        <p:tav tm="100000">
                                          <p:val>
                                            <p:strVal val="#ppt_x"/>
                                          </p:val>
                                        </p:tav>
                                      </p:tavLst>
                                    </p:anim>
                                    <p:anim calcmode="lin" valueType="num">
                                      <p:cBhvr>
                                        <p:cTn id="54" dur="500" fill="hold"/>
                                        <p:tgtEl>
                                          <p:spTgt spid="4"/>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7"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anim calcmode="lin" valueType="num">
                                      <p:cBhvr>
                                        <p:cTn id="59" dur="500" fill="hold"/>
                                        <p:tgtEl>
                                          <p:spTgt spid="9"/>
                                        </p:tgtEl>
                                        <p:attrNameLst>
                                          <p:attrName>ppt_x</p:attrName>
                                        </p:attrNameLst>
                                      </p:cBhvr>
                                      <p:tavLst>
                                        <p:tav tm="0">
                                          <p:val>
                                            <p:strVal val="#ppt_x"/>
                                          </p:val>
                                        </p:tav>
                                        <p:tav tm="100000">
                                          <p:val>
                                            <p:strVal val="#ppt_x"/>
                                          </p:val>
                                        </p:tav>
                                      </p:tavLst>
                                    </p:anim>
                                    <p:anim calcmode="lin" valueType="num">
                                      <p:cBhvr>
                                        <p:cTn id="60" dur="500" fill="hold"/>
                                        <p:tgtEl>
                                          <p:spTgt spid="9"/>
                                        </p:tgtEl>
                                        <p:attrNameLst>
                                          <p:attrName>ppt_y</p:attrName>
                                        </p:attrNameLst>
                                      </p:cBhvr>
                                      <p:tavLst>
                                        <p:tav tm="0">
                                          <p:val>
                                            <p:strVal val="#ppt_y-.1"/>
                                          </p:val>
                                        </p:tav>
                                        <p:tav tm="100000">
                                          <p:val>
                                            <p:strVal val="#ppt_y"/>
                                          </p:val>
                                        </p:tav>
                                      </p:tavLst>
                                    </p:anim>
                                  </p:childTnLst>
                                </p:cTn>
                              </p:par>
                            </p:childTnLst>
                          </p:cTn>
                        </p:par>
                        <p:par>
                          <p:cTn id="61" fill="hold">
                            <p:stCondLst>
                              <p:cond delay="4000"/>
                            </p:stCondLst>
                            <p:childTnLst>
                              <p:par>
                                <p:cTn id="62" presetID="47" presetClass="entr" presetSubtype="0" fill="hold" grpId="0"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8" grpId="0" animBg="1"/>
      <p:bldP spid="29"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Big Data</a:t>
            </a:r>
            <a:endParaRPr lang="en-US" dirty="0"/>
          </a:p>
        </p:txBody>
      </p:sp>
      <p:sp>
        <p:nvSpPr>
          <p:cNvPr id="5" name="TextBox 4"/>
          <p:cNvSpPr txBox="1"/>
          <p:nvPr/>
        </p:nvSpPr>
        <p:spPr>
          <a:xfrm>
            <a:off x="746047" y="2167979"/>
            <a:ext cx="10946110" cy="3821505"/>
          </a:xfrm>
          <a:prstGeom prst="rect">
            <a:avLst/>
          </a:prstGeom>
          <a:gradFill rotWithShape="1">
            <a:gsLst>
              <a:gs pos="0">
                <a:srgbClr val="296A8E">
                  <a:tint val="50000"/>
                  <a:satMod val="300000"/>
                </a:srgbClr>
              </a:gs>
              <a:gs pos="35000">
                <a:srgbClr val="296A8E">
                  <a:tint val="37000"/>
                  <a:satMod val="300000"/>
                </a:srgbClr>
              </a:gs>
              <a:gs pos="100000">
                <a:srgbClr val="296A8E">
                  <a:tint val="15000"/>
                  <a:satMod val="350000"/>
                </a:srgbClr>
              </a:gs>
            </a:gsLst>
            <a:lin ang="16200000" scaled="1"/>
          </a:gradFill>
          <a:ln w="9525" cap="flat" cmpd="sng" algn="ctr">
            <a:solidFill>
              <a:srgbClr val="296A8E">
                <a:shade val="95000"/>
                <a:satMod val="105000"/>
              </a:srgbClr>
            </a:solidFill>
            <a:prstDash val="solid"/>
          </a:ln>
          <a:effectLst>
            <a:outerShdw blurRad="40000" dist="20000" dir="5400000" rotWithShape="0">
              <a:srgbClr val="000000">
                <a:alpha val="38000"/>
              </a:srgbClr>
            </a:outerShdw>
          </a:effectLst>
        </p:spPr>
        <p:txBody>
          <a:bodyPr wrap="square" lIns="179975" tIns="179975" rIns="179975" bIns="179975" rtlCol="0">
            <a:spAutoFit/>
          </a:bodyPr>
          <a:lstStyle/>
          <a:p>
            <a:pPr algn="ctr" defTabSz="914224">
              <a:defRPr/>
            </a:pPr>
            <a:r>
              <a:rPr lang="en-US" sz="3672" kern="0" dirty="0">
                <a:solidFill>
                  <a:prstClr val="black"/>
                </a:solidFill>
                <a:latin typeface="Segoe UI"/>
              </a:rPr>
              <a:t>“Big data is a collection of data sets so large and complex that it becomes awkward to work with using on-hand database management tools. Difficulties include capture, storage, search, sharing, analysis, and visualization.” </a:t>
            </a:r>
            <a:br>
              <a:rPr lang="en-US" sz="3672" kern="0" dirty="0">
                <a:solidFill>
                  <a:prstClr val="black"/>
                </a:solidFill>
                <a:latin typeface="Segoe UI"/>
              </a:rPr>
            </a:br>
            <a:r>
              <a:rPr lang="en-US" sz="3672" kern="0" dirty="0">
                <a:solidFill>
                  <a:prstClr val="black"/>
                </a:solidFill>
                <a:latin typeface="Segoe UI"/>
              </a:rPr>
              <a:t>– Wikipedia</a:t>
            </a:r>
            <a:endParaRPr lang="en-AU" sz="3672" kern="0" dirty="0">
              <a:solidFill>
                <a:prstClr val="black"/>
              </a:solidFill>
              <a:latin typeface="Segoe UI"/>
            </a:endParaRPr>
          </a:p>
        </p:txBody>
      </p:sp>
    </p:spTree>
    <p:extLst>
      <p:ext uri="{BB962C8B-B14F-4D97-AF65-F5344CB8AC3E}">
        <p14:creationId xmlns:p14="http://schemas.microsoft.com/office/powerpoint/2010/main" val="418579146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dirty="0" smtClean="0"/>
              <a:t>Introducing Big Data</a:t>
            </a:r>
            <a:br>
              <a:rPr lang="en-US" dirty="0" smtClean="0"/>
            </a:br>
            <a:r>
              <a:rPr lang="en-US" sz="3672" dirty="0">
                <a:solidFill>
                  <a:schemeClr val="accent1"/>
                </a:solidFill>
              </a:rPr>
              <a:t>Continued</a:t>
            </a:r>
            <a:endParaRPr lang="en-US" dirty="0">
              <a:solidFill>
                <a:schemeClr val="accent1"/>
              </a:solidFill>
            </a:endParaRPr>
          </a:p>
        </p:txBody>
      </p:sp>
      <p:sp>
        <p:nvSpPr>
          <p:cNvPr id="3" name="Content Placeholder 2"/>
          <p:cNvSpPr>
            <a:spLocks noGrp="1"/>
          </p:cNvSpPr>
          <p:nvPr>
            <p:ph type="body" sz="quarter" idx="4294967295"/>
          </p:nvPr>
        </p:nvSpPr>
        <p:spPr>
          <a:xfrm>
            <a:off x="275481" y="1724436"/>
            <a:ext cx="11885514" cy="1419106"/>
          </a:xfrm>
          <a:prstGeom prst="rect">
            <a:avLst/>
          </a:prstGeom>
        </p:spPr>
        <p:txBody>
          <a:bodyPr/>
          <a:lstStyle/>
          <a:p>
            <a:pPr marL="0" indent="0">
              <a:buNone/>
            </a:pPr>
            <a:r>
              <a:rPr lang="en-US" dirty="0"/>
              <a:t>Big data solutions deal with complexities </a:t>
            </a:r>
            <a:r>
              <a:rPr lang="en-US" dirty="0" smtClean="0"/>
              <a:t>of:</a:t>
            </a:r>
            <a:endParaRPr lang="en-US" dirty="0"/>
          </a:p>
          <a:p>
            <a:endParaRPr lang="en-US" dirty="0"/>
          </a:p>
        </p:txBody>
      </p:sp>
      <p:grpSp>
        <p:nvGrpSpPr>
          <p:cNvPr id="14" name="Group 13"/>
          <p:cNvGrpSpPr/>
          <p:nvPr/>
        </p:nvGrpSpPr>
        <p:grpSpPr>
          <a:xfrm>
            <a:off x="1213590" y="2899799"/>
            <a:ext cx="2797810" cy="3481140"/>
            <a:chOff x="565213" y="880899"/>
            <a:chExt cx="1828801" cy="2439497"/>
          </a:xfrm>
        </p:grpSpPr>
        <p:sp>
          <p:nvSpPr>
            <p:cNvPr id="15" name="Rectangle 14"/>
            <p:cNvSpPr/>
            <p:nvPr/>
          </p:nvSpPr>
          <p:spPr>
            <a:xfrm>
              <a:off x="565213" y="2824778"/>
              <a:ext cx="1828801" cy="495618"/>
            </a:xfrm>
            <a:prstGeom prst="rect">
              <a:avLst/>
            </a:prstGeom>
          </p:spPr>
          <p:txBody>
            <a:bodyPr wrap="square" lIns="66234" tIns="33116" rIns="66234" bIns="33116">
              <a:spAutoFit/>
            </a:bodyPr>
            <a:lstStyle/>
            <a:p>
              <a:pPr algn="ctr" defTabSz="662248"/>
              <a:r>
                <a:rPr lang="en-US" sz="2040" dirty="0">
                  <a:latin typeface="Segoe UI" pitchFamily="34" charset="0"/>
                  <a:ea typeface="Segoe UI" pitchFamily="34" charset="0"/>
                  <a:cs typeface="Segoe UI" pitchFamily="34" charset="0"/>
                </a:rPr>
                <a:t>VOLUME </a:t>
              </a:r>
            </a:p>
            <a:p>
              <a:pPr algn="ctr" defTabSz="662248"/>
              <a:r>
                <a:rPr lang="en-US" sz="2040" dirty="0">
                  <a:latin typeface="Segoe UI" pitchFamily="34" charset="0"/>
                  <a:ea typeface="Segoe UI" pitchFamily="34" charset="0"/>
                  <a:cs typeface="Segoe UI" pitchFamily="34" charset="0"/>
                </a:rPr>
                <a:t>(Size)</a:t>
              </a:r>
            </a:p>
          </p:txBody>
        </p:sp>
        <p:pic>
          <p:nvPicPr>
            <p:cNvPr id="16" name="Picture 3"/>
            <p:cNvPicPr>
              <a:picLocks noChangeAspect="1" noChangeArrowheads="1"/>
            </p:cNvPicPr>
            <p:nvPr/>
          </p:nvPicPr>
          <p:blipFill>
            <a:blip r:embed="rId2">
              <a:clrChange>
                <a:clrFrom>
                  <a:srgbClr val="41C8F4"/>
                </a:clrFrom>
                <a:clrTo>
                  <a:srgbClr val="41C8F4">
                    <a:alpha val="0"/>
                  </a:srgbClr>
                </a:clrTo>
              </a:clrChange>
              <a:extLst>
                <a:ext uri="{28A0092B-C50C-407E-A947-70E740481C1C}">
                  <a14:useLocalDpi xmlns:a14="http://schemas.microsoft.com/office/drawing/2010/main" val="0"/>
                </a:ext>
              </a:extLst>
            </a:blip>
            <a:srcRect/>
            <a:stretch>
              <a:fillRect/>
            </a:stretch>
          </p:blipFill>
          <p:spPr bwMode="auto">
            <a:xfrm>
              <a:off x="565214" y="880899"/>
              <a:ext cx="1828800" cy="1828800"/>
            </a:xfrm>
            <a:prstGeom prst="rect">
              <a:avLst/>
            </a:prstGeom>
            <a:solidFill>
              <a:srgbClr val="00188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7" name="Group 16"/>
          <p:cNvGrpSpPr/>
          <p:nvPr/>
        </p:nvGrpSpPr>
        <p:grpSpPr>
          <a:xfrm>
            <a:off x="4866290" y="2899799"/>
            <a:ext cx="2797809" cy="3481140"/>
            <a:chOff x="3651612" y="880899"/>
            <a:chExt cx="1828800" cy="2439498"/>
          </a:xfrm>
        </p:grpSpPr>
        <p:sp>
          <p:nvSpPr>
            <p:cNvPr id="18" name="Rectangle 17"/>
            <p:cNvSpPr/>
            <p:nvPr/>
          </p:nvSpPr>
          <p:spPr>
            <a:xfrm>
              <a:off x="3898879" y="2824779"/>
              <a:ext cx="1414735" cy="495618"/>
            </a:xfrm>
            <a:prstGeom prst="rect">
              <a:avLst/>
            </a:prstGeom>
          </p:spPr>
          <p:txBody>
            <a:bodyPr wrap="square" lIns="66234" tIns="33116" rIns="66234" bIns="33116">
              <a:spAutoFit/>
            </a:bodyPr>
            <a:lstStyle/>
            <a:p>
              <a:pPr algn="ctr" defTabSz="662248"/>
              <a:r>
                <a:rPr lang="en-US" sz="2040" dirty="0">
                  <a:latin typeface="Segoe UI" pitchFamily="34" charset="0"/>
                  <a:ea typeface="Segoe UI" pitchFamily="34" charset="0"/>
                  <a:cs typeface="Segoe UI" pitchFamily="34" charset="0"/>
                </a:rPr>
                <a:t>VARIETY (Structure)</a:t>
              </a:r>
            </a:p>
          </p:txBody>
        </p:sp>
        <p:pic>
          <p:nvPicPr>
            <p:cNvPr id="19" name="Picture 4"/>
            <p:cNvPicPr>
              <a:picLocks noChangeAspect="1" noChangeArrowheads="1"/>
            </p:cNvPicPr>
            <p:nvPr/>
          </p:nvPicPr>
          <p:blipFill>
            <a:blip r:embed="rId3">
              <a:clrChange>
                <a:clrFrom>
                  <a:srgbClr val="41C8F4"/>
                </a:clrFrom>
                <a:clrTo>
                  <a:srgbClr val="41C8F4">
                    <a:alpha val="0"/>
                  </a:srgbClr>
                </a:clrTo>
              </a:clrChange>
              <a:extLst>
                <a:ext uri="{28A0092B-C50C-407E-A947-70E740481C1C}">
                  <a14:useLocalDpi xmlns:a14="http://schemas.microsoft.com/office/drawing/2010/main" val="0"/>
                </a:ext>
              </a:extLst>
            </a:blip>
            <a:srcRect/>
            <a:stretch>
              <a:fillRect/>
            </a:stretch>
          </p:blipFill>
          <p:spPr bwMode="auto">
            <a:xfrm>
              <a:off x="3651612" y="880899"/>
              <a:ext cx="1828800" cy="1828800"/>
            </a:xfrm>
            <a:prstGeom prst="rect">
              <a:avLst/>
            </a:prstGeom>
            <a:solidFill>
              <a:srgbClr val="FFA00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0" name="Group 19"/>
          <p:cNvGrpSpPr/>
          <p:nvPr/>
        </p:nvGrpSpPr>
        <p:grpSpPr>
          <a:xfrm>
            <a:off x="8518986" y="2869665"/>
            <a:ext cx="2797809" cy="3481140"/>
            <a:chOff x="6738010" y="880899"/>
            <a:chExt cx="1828800" cy="2439497"/>
          </a:xfrm>
        </p:grpSpPr>
        <p:sp>
          <p:nvSpPr>
            <p:cNvPr id="21" name="Rectangle 20"/>
            <p:cNvSpPr/>
            <p:nvPr/>
          </p:nvSpPr>
          <p:spPr>
            <a:xfrm>
              <a:off x="6990071" y="2824778"/>
              <a:ext cx="1391729" cy="495618"/>
            </a:xfrm>
            <a:prstGeom prst="rect">
              <a:avLst/>
            </a:prstGeom>
          </p:spPr>
          <p:txBody>
            <a:bodyPr wrap="square" lIns="66234" tIns="33116" rIns="66234" bIns="33116">
              <a:spAutoFit/>
            </a:bodyPr>
            <a:lstStyle/>
            <a:p>
              <a:pPr algn="ctr" defTabSz="662248"/>
              <a:r>
                <a:rPr lang="en-US" sz="2040" dirty="0">
                  <a:latin typeface="Segoe UI" pitchFamily="34" charset="0"/>
                  <a:ea typeface="Segoe UI" pitchFamily="34" charset="0"/>
                  <a:cs typeface="Segoe UI" pitchFamily="34" charset="0"/>
                </a:rPr>
                <a:t>VELOCITY (Speed)</a:t>
              </a:r>
            </a:p>
          </p:txBody>
        </p:sp>
        <p:pic>
          <p:nvPicPr>
            <p:cNvPr id="22" name="Picture 5"/>
            <p:cNvPicPr>
              <a:picLocks noChangeAspect="1" noChangeArrowheads="1"/>
            </p:cNvPicPr>
            <p:nvPr/>
          </p:nvPicPr>
          <p:blipFill>
            <a:blip r:embed="rId4">
              <a:clrChange>
                <a:clrFrom>
                  <a:srgbClr val="41C8F4"/>
                </a:clrFrom>
                <a:clrTo>
                  <a:srgbClr val="41C8F4">
                    <a:alpha val="0"/>
                  </a:srgbClr>
                </a:clrTo>
              </a:clrChange>
              <a:extLst>
                <a:ext uri="{28A0092B-C50C-407E-A947-70E740481C1C}">
                  <a14:useLocalDpi xmlns:a14="http://schemas.microsoft.com/office/drawing/2010/main" val="0"/>
                </a:ext>
              </a:extLst>
            </a:blip>
            <a:srcRect/>
            <a:stretch>
              <a:fillRect/>
            </a:stretch>
          </p:blipFill>
          <p:spPr bwMode="auto">
            <a:xfrm>
              <a:off x="6738010" y="880899"/>
              <a:ext cx="1828800" cy="1828800"/>
            </a:xfrm>
            <a:prstGeom prst="rect">
              <a:avLst/>
            </a:prstGeom>
            <a:solidFill>
              <a:srgbClr val="009E4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65170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Introducing Big Data</a:t>
            </a:r>
            <a:br>
              <a:rPr lang="en-US" dirty="0"/>
            </a:br>
            <a:r>
              <a:rPr lang="en-US" sz="3672" dirty="0">
                <a:solidFill>
                  <a:schemeClr val="accent1"/>
                </a:solidFill>
              </a:rPr>
              <a:t>Continued</a:t>
            </a:r>
            <a:endParaRPr lang="en-US" dirty="0"/>
          </a:p>
        </p:txBody>
      </p:sp>
      <p:grpSp>
        <p:nvGrpSpPr>
          <p:cNvPr id="33" name="组合 15"/>
          <p:cNvGrpSpPr/>
          <p:nvPr/>
        </p:nvGrpSpPr>
        <p:grpSpPr>
          <a:xfrm>
            <a:off x="3868723" y="1700205"/>
            <a:ext cx="5717244" cy="3572925"/>
            <a:chOff x="2272947" y="1995492"/>
            <a:chExt cx="5607111" cy="3504098"/>
          </a:xfrm>
        </p:grpSpPr>
        <p:sp>
          <p:nvSpPr>
            <p:cNvPr id="34"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en-US" altLang="zh-CN" sz="2855" kern="0" dirty="0">
                  <a:solidFill>
                    <a:prstClr val="white"/>
                  </a:solidFill>
                  <a:latin typeface="Segoe UI Light" pitchFamily="34" charset="0"/>
                  <a:cs typeface="Arial"/>
                </a:rPr>
                <a:t>             </a:t>
              </a:r>
              <a:r>
                <a:rPr lang="en-US" altLang="zh-CN" sz="3263" b="1" kern="0" dirty="0">
                  <a:solidFill>
                    <a:prstClr val="white"/>
                  </a:solidFill>
                  <a:latin typeface="Segoe UI Light" pitchFamily="34" charset="0"/>
                  <a:cs typeface="Arial"/>
                </a:rPr>
                <a:t>Internet of things</a:t>
              </a:r>
            </a:p>
          </p:txBody>
        </p:sp>
        <p:sp>
          <p:nvSpPr>
            <p:cNvPr id="35" name="TextBox 34"/>
            <p:cNvSpPr txBox="1"/>
            <p:nvPr/>
          </p:nvSpPr>
          <p:spPr>
            <a:xfrm>
              <a:off x="6331550" y="2579483"/>
              <a:ext cx="1157111" cy="290654"/>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Audio / Video</a:t>
              </a:r>
            </a:p>
          </p:txBody>
        </p:sp>
        <p:sp>
          <p:nvSpPr>
            <p:cNvPr id="36" name="TextBox 35"/>
            <p:cNvSpPr txBox="1"/>
            <p:nvPr/>
          </p:nvSpPr>
          <p:spPr>
            <a:xfrm>
              <a:off x="6490949" y="2972766"/>
              <a:ext cx="838313"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Log Files</a:t>
              </a:r>
            </a:p>
          </p:txBody>
        </p:sp>
        <p:sp>
          <p:nvSpPr>
            <p:cNvPr id="37" name="TextBox 36"/>
            <p:cNvSpPr txBox="1"/>
            <p:nvPr/>
          </p:nvSpPr>
          <p:spPr>
            <a:xfrm>
              <a:off x="6260771" y="5098139"/>
              <a:ext cx="1298669" cy="296440"/>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Text/Image</a:t>
              </a:r>
            </a:p>
          </p:txBody>
        </p:sp>
        <p:sp>
          <p:nvSpPr>
            <p:cNvPr id="38" name="TextBox 37"/>
            <p:cNvSpPr txBox="1"/>
            <p:nvPr/>
          </p:nvSpPr>
          <p:spPr>
            <a:xfrm>
              <a:off x="2340336" y="2266993"/>
              <a:ext cx="1328719" cy="290654"/>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Social Sentiment</a:t>
              </a:r>
            </a:p>
          </p:txBody>
        </p:sp>
        <p:sp>
          <p:nvSpPr>
            <p:cNvPr id="39" name="TextBox 38"/>
            <p:cNvSpPr txBox="1"/>
            <p:nvPr/>
          </p:nvSpPr>
          <p:spPr>
            <a:xfrm>
              <a:off x="6147706" y="3813112"/>
              <a:ext cx="1524799" cy="296440"/>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Data Market Feeds</a:t>
              </a:r>
            </a:p>
          </p:txBody>
        </p:sp>
        <p:sp>
          <p:nvSpPr>
            <p:cNvPr id="40" name="TextBox 39"/>
            <p:cNvSpPr txBox="1"/>
            <p:nvPr/>
          </p:nvSpPr>
          <p:spPr>
            <a:xfrm>
              <a:off x="6236005" y="4245160"/>
              <a:ext cx="1348200" cy="296440"/>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eGov Feeds</a:t>
              </a:r>
            </a:p>
          </p:txBody>
        </p:sp>
        <p:sp>
          <p:nvSpPr>
            <p:cNvPr id="41" name="TextBox 40"/>
            <p:cNvSpPr txBox="1"/>
            <p:nvPr/>
          </p:nvSpPr>
          <p:spPr>
            <a:xfrm>
              <a:off x="6489987" y="4666091"/>
              <a:ext cx="840237" cy="296440"/>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Weather </a:t>
              </a:r>
            </a:p>
          </p:txBody>
        </p:sp>
        <p:sp>
          <p:nvSpPr>
            <p:cNvPr id="42" name="TextBox 41"/>
            <p:cNvSpPr txBox="1"/>
            <p:nvPr/>
          </p:nvSpPr>
          <p:spPr>
            <a:xfrm>
              <a:off x="6566533" y="2208058"/>
              <a:ext cx="1141577" cy="296440"/>
            </a:xfrm>
            <a:prstGeom prst="rect">
              <a:avLst/>
            </a:prstGeom>
            <a:noFill/>
            <a:ln>
              <a:noFill/>
            </a:ln>
            <a:effectLst/>
          </p:spPr>
          <p:txBody>
            <a:bodyPr wrap="square" rtlCol="0">
              <a:spAutoFit/>
            </a:bodyPr>
            <a:lstStyle/>
            <a:p>
              <a:pPr defTabSz="832426">
                <a:defRPr/>
              </a:pPr>
              <a:r>
                <a:rPr lang="en-US" sz="1326" kern="0" dirty="0">
                  <a:solidFill>
                    <a:srgbClr val="FFFFFF"/>
                  </a:solidFill>
                  <a:latin typeface="Segoe UI Light" pitchFamily="34" charset="0"/>
                  <a:cs typeface="Arial"/>
                </a:rPr>
                <a:t>Wikis / Blogs</a:t>
              </a:r>
            </a:p>
          </p:txBody>
        </p:sp>
        <p:sp>
          <p:nvSpPr>
            <p:cNvPr id="43" name="TextBox 42"/>
            <p:cNvSpPr txBox="1"/>
            <p:nvPr/>
          </p:nvSpPr>
          <p:spPr>
            <a:xfrm>
              <a:off x="2320998" y="2579483"/>
              <a:ext cx="1065089" cy="296440"/>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Click Stream</a:t>
              </a:r>
            </a:p>
          </p:txBody>
        </p:sp>
        <p:sp>
          <p:nvSpPr>
            <p:cNvPr id="44" name="TextBox 43"/>
            <p:cNvSpPr txBox="1"/>
            <p:nvPr/>
          </p:nvSpPr>
          <p:spPr>
            <a:xfrm>
              <a:off x="4108143" y="2477002"/>
              <a:ext cx="1876711" cy="290654"/>
            </a:xfrm>
            <a:prstGeom prst="rect">
              <a:avLst/>
            </a:prstGeom>
            <a:noFill/>
            <a:ln>
              <a:noFill/>
            </a:ln>
          </p:spPr>
          <p:txBody>
            <a:bodyPr wrap="square" rtlCol="0">
              <a:spAutoFit/>
            </a:bodyPr>
            <a:lstStyle/>
            <a:p>
              <a:pPr defTabSz="832426">
                <a:defRPr/>
              </a:pPr>
              <a:r>
                <a:rPr lang="en-US" sz="1326" kern="0" dirty="0">
                  <a:solidFill>
                    <a:srgbClr val="FFFFFF"/>
                  </a:solidFill>
                  <a:latin typeface="Segoe UI Light" pitchFamily="34" charset="0"/>
                  <a:cs typeface="Arial"/>
                </a:rPr>
                <a:t>Sensors / RFID / Devices</a:t>
              </a:r>
            </a:p>
          </p:txBody>
        </p:sp>
        <p:sp>
          <p:nvSpPr>
            <p:cNvPr id="45" name="TextBox 44"/>
            <p:cNvSpPr txBox="1"/>
            <p:nvPr/>
          </p:nvSpPr>
          <p:spPr>
            <a:xfrm>
              <a:off x="5940153" y="3408328"/>
              <a:ext cx="1939905" cy="280791"/>
            </a:xfrm>
            <a:prstGeom prst="rect">
              <a:avLst/>
            </a:prstGeom>
            <a:noFill/>
            <a:ln>
              <a:noFill/>
            </a:ln>
          </p:spPr>
          <p:txBody>
            <a:bodyPr wrap="square" rtlCol="0">
              <a:spAutoFit/>
            </a:bodyPr>
            <a:lstStyle/>
            <a:p>
              <a:pPr defTabSz="832426">
                <a:defRPr/>
              </a:pPr>
              <a:r>
                <a:rPr lang="en-US" sz="1224" kern="0" dirty="0">
                  <a:solidFill>
                    <a:srgbClr val="FFFFFF"/>
                  </a:solidFill>
                  <a:latin typeface="Segoe UI Light" pitchFamily="34" charset="0"/>
                  <a:cs typeface="Arial"/>
                </a:rPr>
                <a:t>Spatial &amp; GPS Coordinates</a:t>
              </a:r>
            </a:p>
          </p:txBody>
        </p:sp>
      </p:grpSp>
      <p:grpSp>
        <p:nvGrpSpPr>
          <p:cNvPr id="46" name="组合 44"/>
          <p:cNvGrpSpPr/>
          <p:nvPr/>
        </p:nvGrpSpPr>
        <p:grpSpPr>
          <a:xfrm>
            <a:off x="3868721" y="2592326"/>
            <a:ext cx="3822635" cy="2680803"/>
            <a:chOff x="2272946" y="2870427"/>
            <a:chExt cx="3748998" cy="2629163"/>
          </a:xfrm>
        </p:grpSpPr>
        <p:sp>
          <p:nvSpPr>
            <p:cNvPr id="47" name="矩形 14"/>
            <p:cNvSpPr/>
            <p:nvPr/>
          </p:nvSpPr>
          <p:spPr>
            <a:xfrm>
              <a:off x="2272946" y="2870427"/>
              <a:ext cx="3679597" cy="2629163"/>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en-US" altLang="zh-CN" sz="2651" kern="0" dirty="0">
                  <a:solidFill>
                    <a:prstClr val="white"/>
                  </a:solidFill>
                  <a:latin typeface="Segoe UI Light" pitchFamily="34" charset="0"/>
                  <a:cs typeface="Arial"/>
                </a:rPr>
                <a:t>             WEB 2.0</a:t>
              </a:r>
            </a:p>
          </p:txBody>
        </p:sp>
        <p:sp>
          <p:nvSpPr>
            <p:cNvPr id="48" name="TextBox 47"/>
            <p:cNvSpPr txBox="1"/>
            <p:nvPr/>
          </p:nvSpPr>
          <p:spPr>
            <a:xfrm>
              <a:off x="2428786" y="3054763"/>
              <a:ext cx="76200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Mobile</a:t>
              </a:r>
            </a:p>
          </p:txBody>
        </p:sp>
        <p:sp>
          <p:nvSpPr>
            <p:cNvPr id="49" name="TextBox 48"/>
            <p:cNvSpPr txBox="1"/>
            <p:nvPr/>
          </p:nvSpPr>
          <p:spPr>
            <a:xfrm>
              <a:off x="2360389" y="3381792"/>
              <a:ext cx="99060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Advertising</a:t>
              </a:r>
            </a:p>
          </p:txBody>
        </p:sp>
        <p:sp>
          <p:nvSpPr>
            <p:cNvPr id="50" name="TextBox 49"/>
            <p:cNvSpPr txBox="1"/>
            <p:nvPr/>
          </p:nvSpPr>
          <p:spPr>
            <a:xfrm>
              <a:off x="4655247" y="3381792"/>
              <a:ext cx="1172749"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Collaboration</a:t>
              </a:r>
            </a:p>
          </p:txBody>
        </p:sp>
        <p:sp>
          <p:nvSpPr>
            <p:cNvPr id="51" name="TextBox 50"/>
            <p:cNvSpPr txBox="1"/>
            <p:nvPr/>
          </p:nvSpPr>
          <p:spPr>
            <a:xfrm>
              <a:off x="3265096" y="3381792"/>
              <a:ext cx="116956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eCommerce</a:t>
              </a:r>
            </a:p>
          </p:txBody>
        </p:sp>
        <p:sp>
          <p:nvSpPr>
            <p:cNvPr id="52" name="TextBox 51"/>
            <p:cNvSpPr txBox="1"/>
            <p:nvPr/>
          </p:nvSpPr>
          <p:spPr>
            <a:xfrm>
              <a:off x="4545791" y="3802617"/>
              <a:ext cx="139166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Digital Marketing</a:t>
              </a:r>
            </a:p>
          </p:txBody>
        </p:sp>
        <p:sp>
          <p:nvSpPr>
            <p:cNvPr id="53" name="TextBox 52"/>
            <p:cNvSpPr txBox="1"/>
            <p:nvPr/>
          </p:nvSpPr>
          <p:spPr>
            <a:xfrm>
              <a:off x="4461302" y="4223442"/>
              <a:ext cx="1560642" cy="296440"/>
            </a:xfrm>
            <a:prstGeom prst="rect">
              <a:avLst/>
            </a:prstGeom>
            <a:noFill/>
          </p:spPr>
          <p:txBody>
            <a:bodyPr wrap="square" rtlCol="0">
              <a:spAutoFit/>
            </a:bodyPr>
            <a:lstStyle/>
            <a:p>
              <a:pPr defTabSz="832426">
                <a:defRPr/>
              </a:pPr>
              <a:r>
                <a:rPr lang="en-US" sz="1326" kern="0" dirty="0">
                  <a:solidFill>
                    <a:srgbClr val="FFFFFF"/>
                  </a:solidFill>
                  <a:cs typeface="Arial"/>
                </a:rPr>
                <a:t> </a:t>
              </a:r>
              <a:r>
                <a:rPr lang="en-US" sz="1326" kern="0" dirty="0">
                  <a:solidFill>
                    <a:srgbClr val="FFFFFF"/>
                  </a:solidFill>
                  <a:latin typeface="Segoe UI Light" pitchFamily="34" charset="0"/>
                  <a:cs typeface="Arial"/>
                </a:rPr>
                <a:t>Search Marketing</a:t>
              </a:r>
            </a:p>
          </p:txBody>
        </p:sp>
        <p:sp>
          <p:nvSpPr>
            <p:cNvPr id="54" name="TextBox 53"/>
            <p:cNvSpPr txBox="1"/>
            <p:nvPr/>
          </p:nvSpPr>
          <p:spPr>
            <a:xfrm>
              <a:off x="4746322" y="4644267"/>
              <a:ext cx="99060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Web Logs</a:t>
              </a:r>
            </a:p>
          </p:txBody>
        </p:sp>
        <p:sp>
          <p:nvSpPr>
            <p:cNvPr id="55" name="TextBox 54"/>
            <p:cNvSpPr txBox="1"/>
            <p:nvPr/>
          </p:nvSpPr>
          <p:spPr>
            <a:xfrm>
              <a:off x="4427984" y="5065093"/>
              <a:ext cx="1510730"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Recommendations</a:t>
              </a:r>
            </a:p>
          </p:txBody>
        </p:sp>
      </p:grpSp>
      <p:grpSp>
        <p:nvGrpSpPr>
          <p:cNvPr id="56" name="组合 18"/>
          <p:cNvGrpSpPr/>
          <p:nvPr/>
        </p:nvGrpSpPr>
        <p:grpSpPr>
          <a:xfrm>
            <a:off x="3868720" y="3489456"/>
            <a:ext cx="2124989" cy="1783678"/>
            <a:chOff x="2272945" y="3750273"/>
            <a:chExt cx="2084055" cy="1749317"/>
          </a:xfrm>
        </p:grpSpPr>
        <p:sp>
          <p:nvSpPr>
            <p:cNvPr id="57" name="矩形 13"/>
            <p:cNvSpPr/>
            <p:nvPr/>
          </p:nvSpPr>
          <p:spPr>
            <a:xfrm>
              <a:off x="2272945" y="3750273"/>
              <a:ext cx="2078707" cy="1749317"/>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en-US" altLang="zh-CN" sz="2243" kern="0" dirty="0">
                  <a:solidFill>
                    <a:prstClr val="white"/>
                  </a:solidFill>
                  <a:latin typeface="Segoe UI Light" pitchFamily="34" charset="0"/>
                  <a:cs typeface="Arial"/>
                </a:rPr>
                <a:t>   ERP / CRM</a:t>
              </a:r>
            </a:p>
          </p:txBody>
        </p:sp>
        <p:sp>
          <p:nvSpPr>
            <p:cNvPr id="58" name="TextBox 57"/>
            <p:cNvSpPr txBox="1"/>
            <p:nvPr/>
          </p:nvSpPr>
          <p:spPr>
            <a:xfrm>
              <a:off x="3224565" y="5060675"/>
              <a:ext cx="1132435" cy="290654"/>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Sales Pipeline</a:t>
              </a:r>
            </a:p>
          </p:txBody>
        </p:sp>
        <p:sp>
          <p:nvSpPr>
            <p:cNvPr id="59" name="TextBox 58"/>
            <p:cNvSpPr txBox="1"/>
            <p:nvPr/>
          </p:nvSpPr>
          <p:spPr>
            <a:xfrm>
              <a:off x="2336670" y="4253115"/>
              <a:ext cx="879911"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Payables</a:t>
              </a:r>
            </a:p>
          </p:txBody>
        </p:sp>
        <p:sp>
          <p:nvSpPr>
            <p:cNvPr id="60" name="TextBox 59"/>
            <p:cNvSpPr txBox="1"/>
            <p:nvPr/>
          </p:nvSpPr>
          <p:spPr>
            <a:xfrm>
              <a:off x="2403390" y="4676886"/>
              <a:ext cx="746469"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Payroll</a:t>
              </a:r>
            </a:p>
          </p:txBody>
        </p:sp>
        <p:sp>
          <p:nvSpPr>
            <p:cNvPr id="61" name="TextBox 60"/>
            <p:cNvSpPr txBox="1"/>
            <p:nvPr/>
          </p:nvSpPr>
          <p:spPr>
            <a:xfrm>
              <a:off x="2333398" y="5060677"/>
              <a:ext cx="886452"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Inventory</a:t>
              </a:r>
            </a:p>
          </p:txBody>
        </p:sp>
        <p:sp>
          <p:nvSpPr>
            <p:cNvPr id="62" name="TextBox 61"/>
            <p:cNvSpPr txBox="1"/>
            <p:nvPr/>
          </p:nvSpPr>
          <p:spPr>
            <a:xfrm>
              <a:off x="3347556" y="4248759"/>
              <a:ext cx="886452" cy="296440"/>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Contacts</a:t>
              </a:r>
            </a:p>
          </p:txBody>
        </p:sp>
        <p:sp>
          <p:nvSpPr>
            <p:cNvPr id="63" name="TextBox 62"/>
            <p:cNvSpPr txBox="1"/>
            <p:nvPr/>
          </p:nvSpPr>
          <p:spPr>
            <a:xfrm>
              <a:off x="3229698" y="4676885"/>
              <a:ext cx="1122170" cy="290654"/>
            </a:xfrm>
            <a:prstGeom prst="rect">
              <a:avLst/>
            </a:prstGeom>
            <a:noFill/>
          </p:spPr>
          <p:txBody>
            <a:bodyPr wrap="square" rtlCol="0">
              <a:spAutoFit/>
            </a:bodyPr>
            <a:lstStyle/>
            <a:p>
              <a:pPr defTabSz="832426">
                <a:defRPr/>
              </a:pPr>
              <a:r>
                <a:rPr lang="en-US" sz="1326" kern="0" dirty="0">
                  <a:solidFill>
                    <a:srgbClr val="FFFFFF"/>
                  </a:solidFill>
                  <a:latin typeface="Segoe UI Light" pitchFamily="34" charset="0"/>
                  <a:cs typeface="Arial"/>
                </a:rPr>
                <a:t>Deal Tracking</a:t>
              </a:r>
            </a:p>
          </p:txBody>
        </p:sp>
      </p:grpSp>
      <p:grpSp>
        <p:nvGrpSpPr>
          <p:cNvPr id="64" name="组合 47"/>
          <p:cNvGrpSpPr/>
          <p:nvPr/>
        </p:nvGrpSpPr>
        <p:grpSpPr>
          <a:xfrm>
            <a:off x="2033164" y="1031898"/>
            <a:ext cx="9251230" cy="4826507"/>
            <a:chOff x="485474" y="1395134"/>
            <a:chExt cx="9073020" cy="4733532"/>
          </a:xfrm>
        </p:grpSpPr>
        <p:grpSp>
          <p:nvGrpSpPr>
            <p:cNvPr id="65" name="组合 7"/>
            <p:cNvGrpSpPr/>
            <p:nvPr/>
          </p:nvGrpSpPr>
          <p:grpSpPr>
            <a:xfrm>
              <a:off x="485474" y="2421467"/>
              <a:ext cx="996044" cy="3087504"/>
              <a:chOff x="485474" y="2421467"/>
              <a:chExt cx="996044" cy="3087504"/>
            </a:xfrm>
          </p:grpSpPr>
          <p:sp>
            <p:nvSpPr>
              <p:cNvPr id="74" name="TextBox 73"/>
              <p:cNvSpPr txBox="1"/>
              <p:nvPr/>
            </p:nvSpPr>
            <p:spPr>
              <a:xfrm>
                <a:off x="485474" y="4161925"/>
                <a:ext cx="978408" cy="563378"/>
              </a:xfrm>
              <a:prstGeom prst="rect">
                <a:avLst/>
              </a:prstGeom>
              <a:noFill/>
            </p:spPr>
            <p:txBody>
              <a:bodyPr wrap="none" rtlCol="0">
                <a:spAutoFit/>
              </a:bodyPr>
              <a:lstStyle/>
              <a:p>
                <a:pPr defTabSz="832426">
                  <a:defRPr/>
                </a:pPr>
                <a:r>
                  <a:rPr lang="en-US" sz="1530" kern="0" dirty="0">
                    <a:solidFill>
                      <a:srgbClr val="FFFFFF"/>
                    </a:solidFill>
                    <a:latin typeface="Segoe UI Light" pitchFamily="34" charset="0"/>
                    <a:cs typeface="Arial"/>
                  </a:rPr>
                  <a:t>Terabytes</a:t>
                </a:r>
              </a:p>
              <a:p>
                <a:pPr defTabSz="832426">
                  <a:defRPr/>
                </a:pPr>
                <a:r>
                  <a:rPr lang="en-US" sz="1530" kern="0" dirty="0">
                    <a:solidFill>
                      <a:srgbClr val="FFFFFF"/>
                    </a:solidFill>
                    <a:latin typeface="Segoe UI Light" pitchFamily="34" charset="0"/>
                    <a:cs typeface="Arial"/>
                  </a:rPr>
                  <a:t>(10E12)</a:t>
                </a:r>
              </a:p>
            </p:txBody>
          </p:sp>
          <p:sp>
            <p:nvSpPr>
              <p:cNvPr id="75" name="TextBox 74"/>
              <p:cNvSpPr txBox="1"/>
              <p:nvPr/>
            </p:nvSpPr>
            <p:spPr>
              <a:xfrm>
                <a:off x="485474" y="4945593"/>
                <a:ext cx="996044" cy="563378"/>
              </a:xfrm>
              <a:prstGeom prst="rect">
                <a:avLst/>
              </a:prstGeom>
              <a:noFill/>
            </p:spPr>
            <p:txBody>
              <a:bodyPr wrap="none" rtlCol="0">
                <a:spAutoFit/>
              </a:bodyPr>
              <a:lstStyle/>
              <a:p>
                <a:pPr defTabSz="832426">
                  <a:defRPr/>
                </a:pPr>
                <a:r>
                  <a:rPr lang="en-US" sz="1530" kern="0" dirty="0">
                    <a:solidFill>
                      <a:srgbClr val="FFFFFF"/>
                    </a:solidFill>
                    <a:latin typeface="Segoe UI Light" pitchFamily="34" charset="0"/>
                    <a:cs typeface="Arial"/>
                  </a:rPr>
                  <a:t>Gigabytes</a:t>
                </a:r>
              </a:p>
              <a:p>
                <a:pPr defTabSz="832426">
                  <a:defRPr/>
                </a:pPr>
                <a:r>
                  <a:rPr lang="en-US" sz="1530" kern="0" dirty="0">
                    <a:solidFill>
                      <a:srgbClr val="FFFFFF"/>
                    </a:solidFill>
                    <a:latin typeface="Segoe UI Light" pitchFamily="34" charset="0"/>
                    <a:cs typeface="Arial"/>
                  </a:rPr>
                  <a:t>(10E9)</a:t>
                </a:r>
              </a:p>
            </p:txBody>
          </p:sp>
          <p:sp>
            <p:nvSpPr>
              <p:cNvPr id="76" name="TextBox 75"/>
              <p:cNvSpPr txBox="1"/>
              <p:nvPr/>
            </p:nvSpPr>
            <p:spPr>
              <a:xfrm>
                <a:off x="485474" y="2421467"/>
                <a:ext cx="895030" cy="563378"/>
              </a:xfrm>
              <a:prstGeom prst="rect">
                <a:avLst/>
              </a:prstGeom>
              <a:noFill/>
              <a:ln>
                <a:noFill/>
              </a:ln>
            </p:spPr>
            <p:txBody>
              <a:bodyPr wrap="none" rtlCol="0">
                <a:spAutoFit/>
              </a:bodyPr>
              <a:lstStyle/>
              <a:p>
                <a:pPr defTabSz="832426">
                  <a:defRPr/>
                </a:pPr>
                <a:r>
                  <a:rPr lang="en-US" sz="1530" kern="0" dirty="0">
                    <a:solidFill>
                      <a:srgbClr val="FFFFFF"/>
                    </a:solidFill>
                    <a:latin typeface="Segoe UI Light" pitchFamily="34" charset="0"/>
                    <a:cs typeface="Arial"/>
                  </a:rPr>
                  <a:t>Exabytes</a:t>
                </a:r>
              </a:p>
              <a:p>
                <a:pPr defTabSz="832426">
                  <a:defRPr/>
                </a:pPr>
                <a:r>
                  <a:rPr lang="en-US" sz="1530" kern="0" dirty="0">
                    <a:solidFill>
                      <a:srgbClr val="FFFFFF"/>
                    </a:solidFill>
                    <a:latin typeface="Segoe UI Light" pitchFamily="34" charset="0"/>
                    <a:cs typeface="Arial"/>
                  </a:rPr>
                  <a:t>(10E18)</a:t>
                </a:r>
              </a:p>
            </p:txBody>
          </p:sp>
          <p:sp>
            <p:nvSpPr>
              <p:cNvPr id="77" name="TextBox 76"/>
              <p:cNvSpPr txBox="1"/>
              <p:nvPr/>
            </p:nvSpPr>
            <p:spPr>
              <a:xfrm>
                <a:off x="485474" y="3378257"/>
                <a:ext cx="978407" cy="563378"/>
              </a:xfrm>
              <a:prstGeom prst="rect">
                <a:avLst/>
              </a:prstGeom>
              <a:noFill/>
            </p:spPr>
            <p:txBody>
              <a:bodyPr wrap="none" rtlCol="0">
                <a:spAutoFit/>
              </a:bodyPr>
              <a:lstStyle/>
              <a:p>
                <a:pPr defTabSz="832426">
                  <a:defRPr/>
                </a:pPr>
                <a:r>
                  <a:rPr lang="en-US" sz="1530" kern="0" dirty="0">
                    <a:solidFill>
                      <a:srgbClr val="FFFFFF"/>
                    </a:solidFill>
                    <a:latin typeface="Segoe UI Light" pitchFamily="34" charset="0"/>
                    <a:cs typeface="Arial"/>
                  </a:rPr>
                  <a:t>Petabytes</a:t>
                </a:r>
              </a:p>
              <a:p>
                <a:pPr defTabSz="832426">
                  <a:defRPr/>
                </a:pPr>
                <a:r>
                  <a:rPr lang="en-US" sz="1530" kern="0" dirty="0">
                    <a:solidFill>
                      <a:srgbClr val="FFFFFF"/>
                    </a:solidFill>
                    <a:latin typeface="Segoe UI Light" pitchFamily="34" charset="0"/>
                    <a:cs typeface="Arial"/>
                  </a:rPr>
                  <a:t>(10E15)</a:t>
                </a:r>
              </a:p>
            </p:txBody>
          </p:sp>
        </p:grpSp>
        <p:grpSp>
          <p:nvGrpSpPr>
            <p:cNvPr id="66" name="组合 17"/>
            <p:cNvGrpSpPr/>
            <p:nvPr/>
          </p:nvGrpSpPr>
          <p:grpSpPr>
            <a:xfrm>
              <a:off x="1391550" y="1395134"/>
              <a:ext cx="8166944" cy="4733532"/>
              <a:chOff x="1391550" y="1395134"/>
              <a:chExt cx="8166944" cy="4733532"/>
            </a:xfrm>
          </p:grpSpPr>
          <p:grpSp>
            <p:nvGrpSpPr>
              <p:cNvPr id="67" name="组合 46"/>
              <p:cNvGrpSpPr/>
              <p:nvPr/>
            </p:nvGrpSpPr>
            <p:grpSpPr>
              <a:xfrm>
                <a:off x="1493586" y="5292189"/>
                <a:ext cx="8064908" cy="836476"/>
                <a:chOff x="1493586" y="5292189"/>
                <a:chExt cx="8064908" cy="836476"/>
              </a:xfrm>
            </p:grpSpPr>
            <p:sp>
              <p:nvSpPr>
                <p:cNvPr id="72"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endParaRPr lang="zh-CN" altLang="en-US" sz="1836">
                    <a:solidFill>
                      <a:srgbClr val="0070C0"/>
                    </a:solidFill>
                  </a:endParaRPr>
                </a:p>
              </p:txBody>
            </p:sp>
            <p:sp>
              <p:nvSpPr>
                <p:cNvPr id="73" name="TextBox 72"/>
                <p:cNvSpPr txBox="1"/>
                <p:nvPr/>
              </p:nvSpPr>
              <p:spPr>
                <a:xfrm>
                  <a:off x="1822763" y="5779858"/>
                  <a:ext cx="7735731" cy="273295"/>
                </a:xfrm>
                <a:prstGeom prst="rect">
                  <a:avLst/>
                </a:prstGeom>
              </p:spPr>
              <p:txBody>
                <a:bodyPr vert="horz" wrap="square" lIns="133189" tIns="66594" rIns="133189" bIns="66594" rtlCol="0" anchor="ctr" anchorCtr="0">
                  <a:noAutofit/>
                </a:bodyPr>
                <a:lstStyle/>
                <a:p>
                  <a:pPr defTabSz="416214">
                    <a:spcBef>
                      <a:spcPct val="20000"/>
                    </a:spcBef>
                  </a:pPr>
                  <a:r>
                    <a:rPr lang="en-US" sz="1836" dirty="0">
                      <a:solidFill>
                        <a:prstClr val="white"/>
                      </a:solidFill>
                      <a:latin typeface="Segoe UI Light" pitchFamily="34" charset="0"/>
                      <a:cs typeface="Arial Bold"/>
                    </a:rPr>
                    <a:t>      </a:t>
                  </a:r>
                  <a:r>
                    <a:rPr lang="en-US" sz="2448" b="1" dirty="0">
                      <a:solidFill>
                        <a:prstClr val="white"/>
                      </a:solidFill>
                      <a:latin typeface="Segoe UI Light" pitchFamily="34" charset="0"/>
                      <a:cs typeface="Arial Bold"/>
                    </a:rPr>
                    <a:t>Velocity - Variety  </a:t>
                  </a:r>
                </a:p>
              </p:txBody>
            </p:sp>
          </p:grpSp>
          <p:grpSp>
            <p:nvGrpSpPr>
              <p:cNvPr id="68" name="组合 5"/>
              <p:cNvGrpSpPr/>
              <p:nvPr/>
            </p:nvGrpSpPr>
            <p:grpSpPr>
              <a:xfrm>
                <a:off x="1391550" y="1395134"/>
                <a:ext cx="803898" cy="4733532"/>
                <a:chOff x="1391550" y="1395134"/>
                <a:chExt cx="803898" cy="4733532"/>
              </a:xfrm>
            </p:grpSpPr>
            <p:sp>
              <p:nvSpPr>
                <p:cNvPr id="69"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43245"/>
                  <a:endParaRPr lang="zh-CN" altLang="en-US" sz="1836">
                    <a:solidFill>
                      <a:srgbClr val="0070C0"/>
                    </a:solidFill>
                  </a:endParaRPr>
                </a:p>
              </p:txBody>
            </p:sp>
            <p:sp>
              <p:nvSpPr>
                <p:cNvPr id="70" name="TextBox 69"/>
                <p:cNvSpPr txBox="1"/>
                <p:nvPr/>
              </p:nvSpPr>
              <p:spPr>
                <a:xfrm rot="16200000">
                  <a:off x="816071" y="3491506"/>
                  <a:ext cx="1528707" cy="309338"/>
                </a:xfrm>
                <a:prstGeom prst="rect">
                  <a:avLst/>
                </a:prstGeom>
              </p:spPr>
              <p:txBody>
                <a:bodyPr vert="horz" wrap="square" lIns="133189" tIns="66594" rIns="133189" bIns="66594" rtlCol="0" anchor="ctr" anchorCtr="0">
                  <a:noAutofit/>
                </a:bodyPr>
                <a:lstStyle/>
                <a:p>
                  <a:pPr defTabSz="416214">
                    <a:spcBef>
                      <a:spcPct val="20000"/>
                    </a:spcBef>
                  </a:pPr>
                  <a:r>
                    <a:rPr lang="en-US" sz="2448" b="1" dirty="0">
                      <a:solidFill>
                        <a:srgbClr val="FFFFFF"/>
                      </a:solidFill>
                      <a:latin typeface="Segoe UI Light" pitchFamily="34" charset="0"/>
                      <a:cs typeface="Arial Bold"/>
                    </a:rPr>
                    <a:t>Volume</a:t>
                  </a:r>
                </a:p>
              </p:txBody>
            </p:sp>
            <p:sp>
              <p:nvSpPr>
                <p:cNvPr id="71" name="矩形 4"/>
                <p:cNvSpPr/>
                <p:nvPr/>
              </p:nvSpPr>
              <p:spPr>
                <a:xfrm rot="16200000">
                  <a:off x="1486632" y="4081449"/>
                  <a:ext cx="184779" cy="374944"/>
                </a:xfrm>
                <a:prstGeom prst="rect">
                  <a:avLst/>
                </a:prstGeom>
              </p:spPr>
              <p:txBody>
                <a:bodyPr wrap="none">
                  <a:spAutoFit/>
                </a:bodyPr>
                <a:lstStyle/>
                <a:p>
                  <a:pPr defTabSz="1243245"/>
                  <a:endParaRPr lang="zh-CN" altLang="en-US" sz="1836" dirty="0">
                    <a:solidFill>
                      <a:prstClr val="white"/>
                    </a:solidFill>
                    <a:latin typeface="微软雅黑" pitchFamily="34" charset="-122"/>
                    <a:ea typeface="微软雅黑" pitchFamily="34" charset="-122"/>
                  </a:endParaRPr>
                </a:p>
              </p:txBody>
            </p:sp>
          </p:grpSp>
        </p:grpSp>
      </p:grpSp>
      <p:sp>
        <p:nvSpPr>
          <p:cNvPr id="78" name="TextBox 77"/>
          <p:cNvSpPr txBox="1"/>
          <p:nvPr/>
        </p:nvSpPr>
        <p:spPr>
          <a:xfrm>
            <a:off x="3333182" y="6513630"/>
            <a:ext cx="829230" cy="478442"/>
          </a:xfrm>
          <a:prstGeom prst="rect">
            <a:avLst/>
          </a:prstGeom>
          <a:noFill/>
        </p:spPr>
        <p:txBody>
          <a:bodyPr wrap="none" rtlCol="0">
            <a:spAutoFit/>
          </a:bodyPr>
          <a:lstStyle/>
          <a:p>
            <a:pPr algn="r" defTabSz="1243245"/>
            <a:r>
              <a:rPr lang="en-US" altLang="zh-CN" sz="1224" dirty="0">
                <a:solidFill>
                  <a:srgbClr val="FFFFFF"/>
                </a:solidFill>
              </a:rPr>
              <a:t>1980</a:t>
            </a:r>
          </a:p>
          <a:p>
            <a:pPr algn="r" defTabSz="1243245"/>
            <a:r>
              <a:rPr lang="en-US" altLang="zh-CN" sz="1224" dirty="0">
                <a:solidFill>
                  <a:srgbClr val="FFFFFF"/>
                </a:solidFill>
              </a:rPr>
              <a:t>190,000$</a:t>
            </a:r>
            <a:endParaRPr lang="en-US" sz="1224" dirty="0">
              <a:solidFill>
                <a:srgbClr val="FFFFFF"/>
              </a:solidFill>
            </a:endParaRPr>
          </a:p>
        </p:txBody>
      </p:sp>
      <p:sp>
        <p:nvSpPr>
          <p:cNvPr id="79" name="TextBox 78"/>
          <p:cNvSpPr txBox="1"/>
          <p:nvPr/>
        </p:nvSpPr>
        <p:spPr>
          <a:xfrm>
            <a:off x="8952966" y="6508479"/>
            <a:ext cx="569278" cy="478442"/>
          </a:xfrm>
          <a:prstGeom prst="rect">
            <a:avLst/>
          </a:prstGeom>
          <a:noFill/>
        </p:spPr>
        <p:txBody>
          <a:bodyPr wrap="none" rtlCol="0">
            <a:spAutoFit/>
          </a:bodyPr>
          <a:lstStyle/>
          <a:p>
            <a:pPr algn="r" defTabSz="1243245"/>
            <a:r>
              <a:rPr lang="en-US" altLang="zh-CN" sz="1224" dirty="0">
                <a:solidFill>
                  <a:srgbClr val="FFFFFF"/>
                </a:solidFill>
              </a:rPr>
              <a:t>2010</a:t>
            </a:r>
          </a:p>
          <a:p>
            <a:pPr algn="r" defTabSz="1243245"/>
            <a:r>
              <a:rPr lang="en-US" altLang="zh-CN" sz="1224" dirty="0">
                <a:solidFill>
                  <a:srgbClr val="FFFFFF"/>
                </a:solidFill>
              </a:rPr>
              <a:t>0.07$</a:t>
            </a:r>
            <a:endParaRPr lang="en-US" sz="1224" dirty="0">
              <a:solidFill>
                <a:srgbClr val="FFFFFF"/>
              </a:solidFill>
            </a:endParaRPr>
          </a:p>
        </p:txBody>
      </p:sp>
      <p:sp>
        <p:nvSpPr>
          <p:cNvPr id="80" name="TextBox 79"/>
          <p:cNvSpPr txBox="1"/>
          <p:nvPr/>
        </p:nvSpPr>
        <p:spPr>
          <a:xfrm>
            <a:off x="5195199" y="6502370"/>
            <a:ext cx="655928" cy="478442"/>
          </a:xfrm>
          <a:prstGeom prst="rect">
            <a:avLst/>
          </a:prstGeom>
          <a:noFill/>
        </p:spPr>
        <p:txBody>
          <a:bodyPr wrap="none" rtlCol="0">
            <a:spAutoFit/>
          </a:bodyPr>
          <a:lstStyle/>
          <a:p>
            <a:pPr algn="r" defTabSz="1243245"/>
            <a:r>
              <a:rPr lang="en-US" altLang="zh-CN" sz="1224" dirty="0">
                <a:solidFill>
                  <a:srgbClr val="FFFFFF"/>
                </a:solidFill>
              </a:rPr>
              <a:t>1990</a:t>
            </a:r>
          </a:p>
          <a:p>
            <a:pPr algn="r" defTabSz="1243245"/>
            <a:r>
              <a:rPr lang="en-US" altLang="zh-CN" sz="1224" dirty="0">
                <a:solidFill>
                  <a:srgbClr val="FFFFFF"/>
                </a:solidFill>
              </a:rPr>
              <a:t>9,000$</a:t>
            </a:r>
            <a:endParaRPr lang="en-US" sz="1224" dirty="0">
              <a:solidFill>
                <a:srgbClr val="FFFFFF"/>
              </a:solidFill>
            </a:endParaRPr>
          </a:p>
        </p:txBody>
      </p:sp>
      <p:sp>
        <p:nvSpPr>
          <p:cNvPr id="81" name="TextBox 80"/>
          <p:cNvSpPr txBox="1"/>
          <p:nvPr/>
        </p:nvSpPr>
        <p:spPr>
          <a:xfrm>
            <a:off x="7225162" y="6507580"/>
            <a:ext cx="534946" cy="478442"/>
          </a:xfrm>
          <a:prstGeom prst="rect">
            <a:avLst/>
          </a:prstGeom>
          <a:noFill/>
        </p:spPr>
        <p:txBody>
          <a:bodyPr wrap="none" rtlCol="0">
            <a:spAutoFit/>
          </a:bodyPr>
          <a:lstStyle/>
          <a:p>
            <a:pPr algn="r" defTabSz="1243245"/>
            <a:r>
              <a:rPr lang="en-US" altLang="zh-CN" sz="1224" dirty="0">
                <a:solidFill>
                  <a:srgbClr val="FFFFFF"/>
                </a:solidFill>
              </a:rPr>
              <a:t>2000</a:t>
            </a:r>
          </a:p>
          <a:p>
            <a:pPr algn="r" defTabSz="1243245"/>
            <a:r>
              <a:rPr lang="en-US" altLang="zh-CN" sz="1224" dirty="0">
                <a:solidFill>
                  <a:srgbClr val="FFFFFF"/>
                </a:solidFill>
              </a:rPr>
              <a:t>15$</a:t>
            </a:r>
            <a:endParaRPr lang="en-US" sz="1224" dirty="0">
              <a:solidFill>
                <a:srgbClr val="FFFFFF"/>
              </a:solidFill>
            </a:endParaRPr>
          </a:p>
        </p:txBody>
      </p:sp>
      <p:sp>
        <p:nvSpPr>
          <p:cNvPr id="82" name="TextBox 81"/>
          <p:cNvSpPr txBox="1"/>
          <p:nvPr/>
        </p:nvSpPr>
        <p:spPr>
          <a:xfrm>
            <a:off x="2375743" y="6580823"/>
            <a:ext cx="1199897" cy="318286"/>
          </a:xfrm>
          <a:prstGeom prst="rect">
            <a:avLst/>
          </a:prstGeom>
          <a:noFill/>
        </p:spPr>
        <p:txBody>
          <a:bodyPr wrap="none" rtlCol="0">
            <a:spAutoFit/>
          </a:bodyPr>
          <a:lstStyle/>
          <a:p>
            <a:pPr defTabSz="1243245"/>
            <a:r>
              <a:rPr lang="en-US" altLang="zh-CN" sz="1428" b="1" dirty="0">
                <a:solidFill>
                  <a:srgbClr val="FFFFFF"/>
                </a:solidFill>
              </a:rPr>
              <a:t>Storage/GB</a:t>
            </a:r>
            <a:endParaRPr lang="en-US" sz="1428" b="1" dirty="0">
              <a:solidFill>
                <a:srgbClr val="FFFFFF"/>
              </a:solidFill>
            </a:endParaRPr>
          </a:p>
        </p:txBody>
      </p:sp>
      <p:sp>
        <p:nvSpPr>
          <p:cNvPr id="83" name="矩形 13"/>
          <p:cNvSpPr/>
          <p:nvPr/>
        </p:nvSpPr>
        <p:spPr>
          <a:xfrm>
            <a:off x="3868719" y="5920499"/>
            <a:ext cx="2124989" cy="585820"/>
          </a:xfrm>
          <a:prstGeom prst="rect">
            <a:avLst/>
          </a:prstGeom>
          <a:solidFill>
            <a:srgbClr val="86B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en-US" altLang="zh-CN" sz="2243" kern="0" dirty="0">
                <a:solidFill>
                  <a:prstClr val="white"/>
                </a:solidFill>
                <a:latin typeface="Segoe UI Light" pitchFamily="34" charset="0"/>
                <a:cs typeface="Arial"/>
              </a:rPr>
              <a:t>   ERP / CRM</a:t>
            </a:r>
          </a:p>
        </p:txBody>
      </p:sp>
      <p:sp>
        <p:nvSpPr>
          <p:cNvPr id="84" name="矩形 14"/>
          <p:cNvSpPr/>
          <p:nvPr/>
        </p:nvSpPr>
        <p:spPr>
          <a:xfrm>
            <a:off x="5988256" y="5920498"/>
            <a:ext cx="1632335" cy="587988"/>
          </a:xfrm>
          <a:prstGeom prst="rect">
            <a:avLst/>
          </a:prstGeom>
          <a:solidFill>
            <a:srgbClr val="00A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en-US" altLang="zh-CN" sz="3263" kern="0" dirty="0">
                <a:solidFill>
                  <a:prstClr val="white"/>
                </a:solidFill>
                <a:latin typeface="Segoe UI Light" pitchFamily="34" charset="0"/>
                <a:cs typeface="Arial"/>
              </a:rPr>
              <a:t>  WEB 2.0</a:t>
            </a:r>
          </a:p>
        </p:txBody>
      </p:sp>
      <p:sp>
        <p:nvSpPr>
          <p:cNvPr id="85" name="矩形 16"/>
          <p:cNvSpPr/>
          <p:nvPr/>
        </p:nvSpPr>
        <p:spPr>
          <a:xfrm>
            <a:off x="7620593" y="5920201"/>
            <a:ext cx="2317712" cy="582166"/>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2" tIns="46617" rIns="93232" bIns="46617" numCol="1" rtlCol="0" anchor="t" anchorCtr="0" compatLnSpc="1">
            <a:prstTxWarp prst="textNoShape">
              <a:avLst/>
            </a:prstTxWarp>
          </a:bodyPr>
          <a:lstStyle/>
          <a:p>
            <a:pPr defTabSz="832426">
              <a:defRPr/>
            </a:pPr>
            <a:r>
              <a:rPr lang="zh-CN" altLang="en-US" sz="2040" b="1" kern="0" dirty="0">
                <a:solidFill>
                  <a:prstClr val="white"/>
                </a:solidFill>
                <a:latin typeface="Segoe UI Light" pitchFamily="34" charset="0"/>
                <a:cs typeface="Arial"/>
              </a:rPr>
              <a:t>   </a:t>
            </a:r>
            <a:r>
              <a:rPr lang="en-US" altLang="zh-CN" sz="2040" b="1" kern="0" dirty="0">
                <a:solidFill>
                  <a:prstClr val="white"/>
                </a:solidFill>
                <a:latin typeface="Segoe UI Light" pitchFamily="34" charset="0"/>
                <a:cs typeface="Arial"/>
              </a:rPr>
              <a:t>Internet of things</a:t>
            </a:r>
            <a:endParaRPr lang="en-US" altLang="zh-CN" sz="1632" b="1" kern="0" dirty="0">
              <a:solidFill>
                <a:prstClr val="white"/>
              </a:solidFill>
              <a:latin typeface="Segoe UI Light" pitchFamily="34" charset="0"/>
              <a:cs typeface="Arial"/>
            </a:endParaRPr>
          </a:p>
        </p:txBody>
      </p:sp>
    </p:spTree>
    <p:extLst>
      <p:ext uri="{BB962C8B-B14F-4D97-AF65-F5344CB8AC3E}">
        <p14:creationId xmlns:p14="http://schemas.microsoft.com/office/powerpoint/2010/main" val="3460198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3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500"/>
                                        <p:tgtEl>
                                          <p:spTgt spid="8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83" grpId="0" animBg="1"/>
      <p:bldP spid="84" grpId="0" animBg="1"/>
      <p:bldP spid="8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Data Insights">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loud and Enterprise Template July 2013" id="{4B4D3566-23A7-4298-B24F-E091AC86EA46}" vid="{4478AA4A-1A2F-450F-A079-1C3670FFC8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Peter Myers</External_x0020_Speaker>
    <Session_x0020_Code xmlns="e36bfbf9-5e42-489c-a259-4c54eb22cb57">DBI-B328</Session_x0020_Code>
    <Presentation_x0020_Date xmlns="e36bfbf9-5e42-489c-a259-4c54eb22cb57">2014-05-14T17:00:00-05:00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Hadoop Big Data HDInsight</TermName>
          <TermId>11111111-1111-1111-1111-111111111111</TermId>
        </TermInfo>
      </Terms>
    </TaxKeywordTaxHTField>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4" ma:contentTypeDescription="" ma:contentTypeScope="" ma:versionID="efeefb7694abe0c79a474bd3a2625cb2">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fd7b0a58d9cd620cb6d262cd5cbd3c93"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http://www.w3.org/XML/1998/namespace"/>
    <ds:schemaRef ds:uri="e36bfbf9-5e42-489c-a259-4c54eb22cb57"/>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5D89E042-4A0F-4D22-AC9C-BB5B833EE5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TENA14Speaker_PPT_Template</Template>
  <TotalTime>352</TotalTime>
  <Words>2400</Words>
  <Application>Microsoft Office PowerPoint</Application>
  <PresentationFormat>Custom</PresentationFormat>
  <Paragraphs>384</Paragraphs>
  <Slides>39</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微软雅黑</vt:lpstr>
      <vt:lpstr>Arial</vt:lpstr>
      <vt:lpstr>Arial Bold</vt:lpstr>
      <vt:lpstr>Calibri</vt:lpstr>
      <vt:lpstr>Consolas</vt:lpstr>
      <vt:lpstr>Segoe Light</vt:lpstr>
      <vt:lpstr>Segoe Semibold</vt:lpstr>
      <vt:lpstr>Segoe UI</vt:lpstr>
      <vt:lpstr>Segoe UI Light</vt:lpstr>
      <vt:lpstr>Wingdings</vt:lpstr>
      <vt:lpstr>TechEd 2014 Dk Blue</vt:lpstr>
      <vt:lpstr>Data Insights</vt:lpstr>
      <vt:lpstr>PowerPoint Presentation</vt:lpstr>
      <vt:lpstr>From Zero to Data Insights Using HDInsight on Microsoft Azure</vt:lpstr>
      <vt:lpstr>Announcement</vt:lpstr>
      <vt:lpstr>Presenter Introduction</vt:lpstr>
      <vt:lpstr>Session Objectives</vt:lpstr>
      <vt:lpstr>Introducing Big Data</vt:lpstr>
      <vt:lpstr>Introducing Big Data</vt:lpstr>
      <vt:lpstr>Introducing Big Data Continued</vt:lpstr>
      <vt:lpstr>Introducing Big Data Continued</vt:lpstr>
      <vt:lpstr>Introducing Big Data Common Scenarios</vt:lpstr>
      <vt:lpstr>Introducing Big Data Responding to New Questions</vt:lpstr>
      <vt:lpstr>Introducing Hadoop</vt:lpstr>
      <vt:lpstr>Introducing Hadoop</vt:lpstr>
      <vt:lpstr>How it Works</vt:lpstr>
      <vt:lpstr>How it Works</vt:lpstr>
      <vt:lpstr>Demonstration </vt:lpstr>
      <vt:lpstr>Introducing the Hadoop Ecosystem</vt:lpstr>
      <vt:lpstr>Introducing HDInsight</vt:lpstr>
      <vt:lpstr>Introducing HDInsight</vt:lpstr>
      <vt:lpstr>Traditional E-Commerce Data Flow</vt:lpstr>
      <vt:lpstr>New E-Commerce Big Data Flow</vt:lpstr>
      <vt:lpstr>Demonstration </vt:lpstr>
      <vt:lpstr>The Hadoop Data Flow</vt:lpstr>
      <vt:lpstr>Demonstration </vt:lpstr>
      <vt:lpstr>Hadoop Capabilities</vt:lpstr>
      <vt:lpstr>Common Big Data Algorithms</vt:lpstr>
      <vt:lpstr>Common Big Data Algorithms Data Mining Streams</vt:lpstr>
      <vt:lpstr>Common Big Data Algorithms Finding Similar or Complimentary Items </vt:lpstr>
      <vt:lpstr>Common Big Data Algorithms Frequent Item Sets – Market Basket Analysis </vt:lpstr>
      <vt:lpstr>Demonstration </vt:lpstr>
      <vt:lpstr>Summary</vt:lpstr>
      <vt:lpstr>Summary Continued</vt:lpstr>
      <vt:lpstr>PowerPoint Presentation</vt:lpstr>
      <vt:lpstr>Resources</vt:lpstr>
      <vt:lpstr>Track resources</vt:lpstr>
      <vt:lpstr>Resources</vt:lpstr>
      <vt:lpstr>Complete an evaluation and enter to win!</vt:lpstr>
      <vt:lpstr>Evaluate this session</vt:lpstr>
      <vt:lpstr>PowerPoint Presentation</vt:lpstr>
    </vt:vector>
  </TitlesOfParts>
  <Manager>&lt;Speech writer name goes here&gt;</Manager>
  <Company>Bitwise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Zero to Data Insights Using HDInsight on Microsoft Azure </dc:title>
  <dc:subject>TechEd 2014</dc:subject>
  <dc:creator>Peter Myers</dc:creator>
  <cp:keywords>Hadoop Big Data HDInsight</cp:keywords>
  <dc:description>Template: Jordan Cayabyab, Artitudes Design
Formatting: 
Audience Type:</dc:description>
  <cp:lastModifiedBy>testadmin</cp:lastModifiedBy>
  <cp:revision>66</cp:revision>
  <dcterms:created xsi:type="dcterms:W3CDTF">2014-03-09T16:00:05Z</dcterms:created>
  <dcterms:modified xsi:type="dcterms:W3CDTF">2014-05-14T22:14:37Z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